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69" r:id="rId4"/>
    <p:sldId id="273" r:id="rId5"/>
    <p:sldId id="260" r:id="rId6"/>
    <p:sldId id="258" r:id="rId7"/>
    <p:sldId id="259" r:id="rId8"/>
    <p:sldId id="261" r:id="rId9"/>
    <p:sldId id="262" r:id="rId10"/>
    <p:sldId id="263" r:id="rId11"/>
    <p:sldId id="264" r:id="rId12"/>
    <p:sldId id="265" r:id="rId13"/>
    <p:sldId id="266" r:id="rId14"/>
    <p:sldId id="267" r:id="rId15"/>
    <p:sldId id="268" r:id="rId16"/>
    <p:sldId id="270" r:id="rId17"/>
    <p:sldId id="271" r:id="rId18"/>
    <p:sldId id="272"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5C720F-2AA1-451F-93B8-0BE707800E8E}" type="datetimeFigureOut">
              <a:rPr lang="en-US" smtClean="0"/>
              <a:pPr/>
              <a:t>11/9/2018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C4BC997-46B7-4F1C-AB09-21ACF93F1ED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2C2310B-43FD-4296-8CF7-10A2D7A6AD7C}"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2310B-43FD-4296-8CF7-10A2D7A6AD7C}"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2310B-43FD-4296-8CF7-10A2D7A6AD7C}"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2C2310B-43FD-4296-8CF7-10A2D7A6AD7C}"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2310B-43FD-4296-8CF7-10A2D7A6AD7C}" type="datetimeFigureOut">
              <a:rPr lang="en-US" smtClean="0"/>
              <a:pPr/>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2C2310B-43FD-4296-8CF7-10A2D7A6AD7C}"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2C2310B-43FD-4296-8CF7-10A2D7A6AD7C}" type="datetimeFigureOut">
              <a:rPr lang="en-US" smtClean="0"/>
              <a:pPr/>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2C2310B-43FD-4296-8CF7-10A2D7A6AD7C}" type="datetimeFigureOut">
              <a:rPr lang="en-US" smtClean="0"/>
              <a:pPr/>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C2310B-43FD-4296-8CF7-10A2D7A6AD7C}" type="datetimeFigureOut">
              <a:rPr lang="en-US" smtClean="0"/>
              <a:pPr/>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2310B-43FD-4296-8CF7-10A2D7A6AD7C}"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2C2310B-43FD-4296-8CF7-10A2D7A6AD7C}" type="datetimeFigureOut">
              <a:rPr lang="en-US" smtClean="0"/>
              <a:pPr/>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9FDFF2A-A390-4F34-8159-AD1DB0FB720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C2310B-43FD-4296-8CF7-10A2D7A6AD7C}" type="datetimeFigureOut">
              <a:rPr lang="en-US" smtClean="0"/>
              <a:pPr/>
              <a:t>11/9/2018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DFF2A-A390-4F34-8159-AD1DB0FB720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2762250"/>
          </a:xfrm>
        </p:spPr>
        <p:txBody>
          <a:bodyPr>
            <a:normAutofit/>
          </a:bodyPr>
          <a:lstStyle/>
          <a:p>
            <a:r>
              <a:rPr lang="zh-TW" altLang="en-US" sz="7200" b="1" dirty="0" smtClean="0">
                <a:latin typeface="DFKai-SB" pitchFamily="65" charset="-120"/>
                <a:ea typeface="DFKai-SB" pitchFamily="65" charset="-120"/>
              </a:rPr>
              <a:t>如何預備分區團契小組查經</a:t>
            </a:r>
            <a:endParaRPr lang="en-US" sz="7200" dirty="0">
              <a:latin typeface="DFKai-SB" pitchFamily="65" charset="-120"/>
              <a:ea typeface="DFKai-SB" pitchFamily="65" charset="-120"/>
            </a:endParaRPr>
          </a:p>
        </p:txBody>
      </p:sp>
      <p:sp>
        <p:nvSpPr>
          <p:cNvPr id="3" name="Subtitle 2"/>
          <p:cNvSpPr>
            <a:spLocks noGrp="1"/>
          </p:cNvSpPr>
          <p:nvPr>
            <p:ph type="subTitle" idx="1"/>
          </p:nvPr>
        </p:nvSpPr>
        <p:spPr>
          <a:xfrm>
            <a:off x="381000" y="4038600"/>
            <a:ext cx="8534400" cy="2286000"/>
          </a:xfrm>
        </p:spPr>
        <p:txBody>
          <a:bodyPr>
            <a:normAutofit/>
          </a:bodyPr>
          <a:lstStyle/>
          <a:p>
            <a:r>
              <a:rPr lang="en-US" b="1" dirty="0" smtClean="0">
                <a:solidFill>
                  <a:schemeClr val="tx1"/>
                </a:solidFill>
              </a:rPr>
              <a:t>EBCC  2019</a:t>
            </a:r>
          </a:p>
          <a:p>
            <a:r>
              <a:rPr lang="zh-TW" altLang="en-US" sz="4000" b="1" dirty="0" smtClean="0">
                <a:solidFill>
                  <a:schemeClr val="tx1"/>
                </a:solidFill>
                <a:latin typeface="DFKai-SB" pitchFamily="65" charset="-120"/>
                <a:ea typeface="DFKai-SB" pitchFamily="65" charset="-120"/>
              </a:rPr>
              <a:t>分區團契查經預備</a:t>
            </a:r>
            <a:endParaRPr lang="en-US" altLang="zh-TW" sz="4000" b="1" dirty="0" smtClean="0">
              <a:solidFill>
                <a:schemeClr val="tx1"/>
              </a:solidFill>
              <a:latin typeface="DFKai-SB" pitchFamily="65" charset="-120"/>
              <a:ea typeface="DFKai-SB" pitchFamily="65" charset="-120"/>
            </a:endParaRPr>
          </a:p>
          <a:p>
            <a:r>
              <a:rPr lang="en-US" sz="4000" b="1" dirty="0" smtClean="0">
                <a:solidFill>
                  <a:schemeClr val="tx1"/>
                </a:solidFill>
                <a:latin typeface="DFKai-SB" pitchFamily="65" charset="-120"/>
                <a:ea typeface="DFKai-SB" pitchFamily="65" charset="-120"/>
              </a:rPr>
              <a:t>(</a:t>
            </a:r>
            <a:r>
              <a:rPr lang="zh-TW" altLang="en-US" sz="4000" b="1" dirty="0" smtClean="0">
                <a:solidFill>
                  <a:schemeClr val="tx1"/>
                </a:solidFill>
                <a:latin typeface="DFKai-SB" pitchFamily="65" charset="-120"/>
                <a:ea typeface="DFKai-SB" pitchFamily="65" charset="-120"/>
              </a:rPr>
              <a:t>小組查經手冊</a:t>
            </a:r>
            <a:r>
              <a:rPr lang="en-US" altLang="zh-TW" sz="4000" b="1" dirty="0" smtClean="0">
                <a:solidFill>
                  <a:schemeClr val="tx1"/>
                </a:solidFill>
                <a:latin typeface="DFKai-SB" pitchFamily="65" charset="-120"/>
                <a:ea typeface="DFKai-SB" pitchFamily="65" charset="-120"/>
              </a:rPr>
              <a:t>/</a:t>
            </a:r>
            <a:r>
              <a:rPr lang="zh-TW" altLang="en-US" sz="4000" b="1" dirty="0" smtClean="0">
                <a:solidFill>
                  <a:schemeClr val="tx1"/>
                </a:solidFill>
                <a:latin typeface="DFKai-SB" pitchFamily="65" charset="-120"/>
                <a:ea typeface="DFKai-SB" pitchFamily="65" charset="-120"/>
              </a:rPr>
              <a:t>校園書房</a:t>
            </a:r>
            <a:r>
              <a:rPr lang="en-US" altLang="zh-TW" sz="4000" b="1" dirty="0" smtClean="0">
                <a:solidFill>
                  <a:schemeClr val="tx1"/>
                </a:solidFill>
                <a:latin typeface="DFKai-SB" pitchFamily="65" charset="-120"/>
                <a:ea typeface="DFKai-SB" pitchFamily="65" charset="-120"/>
              </a:rPr>
              <a:t>)</a:t>
            </a:r>
            <a:endParaRPr lang="en-US" sz="4000" b="1" dirty="0">
              <a:solidFill>
                <a:schemeClr val="tx1"/>
              </a:solidFill>
              <a:latin typeface="DFKai-SB" pitchFamily="65" charset="-120"/>
              <a:ea typeface="DFKai-SB" pitchFamily="65" charset="-12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763000" cy="990600"/>
          </a:xfrm>
        </p:spPr>
        <p:txBody>
          <a:bodyPr/>
          <a:lstStyle/>
          <a:p>
            <a:r>
              <a:rPr lang="zh-TW" altLang="en-US" b="1" dirty="0" smtClean="0">
                <a:latin typeface="DFKai-SB" pitchFamily="65" charset="-120"/>
                <a:ea typeface="DFKai-SB" pitchFamily="65" charset="-120"/>
              </a:rPr>
              <a:t>聖經的背景包括哪些方面？</a:t>
            </a:r>
            <a:endParaRPr lang="en-US" dirty="0">
              <a:latin typeface="DFKai-SB" pitchFamily="65" charset="-120"/>
              <a:ea typeface="DFKai-SB" pitchFamily="65" charset="-120"/>
            </a:endParaRPr>
          </a:p>
        </p:txBody>
      </p:sp>
      <p:sp>
        <p:nvSpPr>
          <p:cNvPr id="3" name="Content Placeholder 2"/>
          <p:cNvSpPr>
            <a:spLocks noGrp="1"/>
          </p:cNvSpPr>
          <p:nvPr>
            <p:ph idx="1"/>
          </p:nvPr>
        </p:nvSpPr>
        <p:spPr>
          <a:xfrm>
            <a:off x="76200" y="1219200"/>
            <a:ext cx="8915400" cy="5486400"/>
          </a:xfrm>
        </p:spPr>
        <p:txBody>
          <a:bodyPr/>
          <a:lstStyle/>
          <a:p>
            <a:pPr>
              <a:buNone/>
            </a:pPr>
            <a:r>
              <a:rPr lang="en-US" altLang="zh-TW" b="1" dirty="0" smtClean="0">
                <a:latin typeface="DFKai-SB" pitchFamily="65" charset="-120"/>
                <a:ea typeface="DFKai-SB" pitchFamily="65" charset="-120"/>
              </a:rPr>
              <a:t>a.</a:t>
            </a:r>
            <a:r>
              <a:rPr lang="zh-TW" altLang="en-US" b="1" u="sng" dirty="0" smtClean="0">
                <a:latin typeface="DFKai-SB" pitchFamily="65" charset="-120"/>
                <a:ea typeface="DFKai-SB" pitchFamily="65" charset="-120"/>
              </a:rPr>
              <a:t>文字的背景</a:t>
            </a:r>
          </a:p>
          <a:p>
            <a:pPr>
              <a:buNone/>
            </a:pPr>
            <a:r>
              <a:rPr lang="en-US" altLang="zh-TW" b="1" dirty="0" smtClean="0">
                <a:latin typeface="DFKai-SB" pitchFamily="65" charset="-120"/>
                <a:ea typeface="DFKai-SB" pitchFamily="65" charset="-120"/>
              </a:rPr>
              <a:t>	</a:t>
            </a:r>
            <a:r>
              <a:rPr lang="zh-TW" altLang="en-US" b="1" dirty="0" smtClean="0">
                <a:latin typeface="DFKai-SB" pitchFamily="65" charset="-120"/>
                <a:ea typeface="DFKai-SB" pitchFamily="65" charset="-120"/>
              </a:rPr>
              <a:t>了解聖經字、詞的原意及背景，有助於解釋該經文。例如：約翰福音三章十六節“神愛世人”的原意是</a:t>
            </a:r>
            <a:r>
              <a:rPr lang="en-US" altLang="zh-TW" b="1" dirty="0" smtClean="0">
                <a:latin typeface="DFKai-SB" pitchFamily="65" charset="-120"/>
                <a:ea typeface="DFKai-SB" pitchFamily="65" charset="-120"/>
              </a:rPr>
              <a:t>God so loved the world</a:t>
            </a:r>
            <a:r>
              <a:rPr lang="zh-TW" altLang="en-US" b="1" dirty="0" smtClean="0">
                <a:latin typeface="DFKai-SB" pitchFamily="65" charset="-120"/>
                <a:ea typeface="DFKai-SB" pitchFamily="65" charset="-120"/>
              </a:rPr>
              <a:t>，這裡的</a:t>
            </a:r>
            <a:r>
              <a:rPr lang="en-US" altLang="zh-TW" b="1" dirty="0" smtClean="0">
                <a:latin typeface="DFKai-SB" pitchFamily="65" charset="-120"/>
                <a:ea typeface="DFKai-SB" pitchFamily="65" charset="-120"/>
              </a:rPr>
              <a:t>world </a:t>
            </a:r>
            <a:r>
              <a:rPr lang="zh-TW" altLang="en-US" b="1" dirty="0" smtClean="0">
                <a:latin typeface="DFKai-SB" pitchFamily="65" charset="-120"/>
                <a:ea typeface="DFKai-SB" pitchFamily="65" charset="-120"/>
              </a:rPr>
              <a:t>與約翰一書所講的“不要愛世界”，在上下文及背景中都極其不同。又例如：聖經中“罪”、“地獄”、“順服”這些字詞的原意，與中國傳統文化中所熟悉的“罪過”、“十八層地獄”、“三從四德”也大不相同。</a:t>
            </a:r>
            <a:endParaRPr lang="en-US" b="1" dirty="0">
              <a:latin typeface="DFKai-SB" pitchFamily="65" charset="-120"/>
              <a:ea typeface="DFKai-SB" pitchFamily="65" charset="-12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2562"/>
          </a:xfrm>
        </p:spPr>
        <p:txBody>
          <a:bodyPr>
            <a:normAutofit fontScale="90000"/>
          </a:bodyPr>
          <a:lstStyle/>
          <a:p>
            <a:endParaRPr lang="en-US" dirty="0"/>
          </a:p>
        </p:txBody>
      </p:sp>
      <p:sp>
        <p:nvSpPr>
          <p:cNvPr id="3" name="Content Placeholder 2"/>
          <p:cNvSpPr>
            <a:spLocks noGrp="1"/>
          </p:cNvSpPr>
          <p:nvPr>
            <p:ph idx="1"/>
          </p:nvPr>
        </p:nvSpPr>
        <p:spPr>
          <a:xfrm>
            <a:off x="0" y="685800"/>
            <a:ext cx="8991600" cy="6019800"/>
          </a:xfrm>
        </p:spPr>
        <p:txBody>
          <a:bodyPr>
            <a:normAutofit/>
          </a:bodyPr>
          <a:lstStyle/>
          <a:p>
            <a:pPr>
              <a:buNone/>
            </a:pPr>
            <a:r>
              <a:rPr lang="en-US" altLang="zh-TW" sz="3600" b="1" dirty="0" smtClean="0">
                <a:latin typeface="DFKai-SB" pitchFamily="65" charset="-120"/>
                <a:ea typeface="DFKai-SB" pitchFamily="65" charset="-120"/>
              </a:rPr>
              <a:t>b.</a:t>
            </a:r>
            <a:r>
              <a:rPr lang="zh-TW" altLang="en-US" sz="3600" b="1" u="sng" dirty="0" smtClean="0">
                <a:latin typeface="DFKai-SB" pitchFamily="65" charset="-120"/>
                <a:ea typeface="DFKai-SB" pitchFamily="65" charset="-120"/>
              </a:rPr>
              <a:t>歷史的背景</a:t>
            </a:r>
          </a:p>
          <a:p>
            <a:pPr>
              <a:buNone/>
            </a:pPr>
            <a:r>
              <a:rPr lang="en-US" altLang="zh-TW" sz="3600" b="1" dirty="0" smtClean="0">
                <a:latin typeface="DFKai-SB" pitchFamily="65" charset="-120"/>
                <a:ea typeface="DFKai-SB" pitchFamily="65" charset="-120"/>
              </a:rPr>
              <a:t>	</a:t>
            </a:r>
            <a:r>
              <a:rPr lang="zh-TW" altLang="en-US" sz="3600" b="1" dirty="0" smtClean="0">
                <a:latin typeface="DFKai-SB" pitchFamily="65" charset="-120"/>
                <a:ea typeface="DFKai-SB" pitchFamily="65" charset="-120"/>
              </a:rPr>
              <a:t>指上下文以外的歷史因素。例如：箴言廿五章廿一至廿二節“把炭火堆在他頭上”的背景，據說是出自古代一種悔改的儀式。在這儀式中，為罪悔改的人頭上放一盆炭火以示痛悔。因此，此處經文的意思是：要用愛心忍耐使仇敵悔改，並且化敵為友（羅馬書十二章二十節即引用這段經文，教導我們“要以善勝惡”）。</a:t>
            </a:r>
            <a:endParaRPr lang="en-US" sz="3600" b="1"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76200" y="762000"/>
            <a:ext cx="8915400" cy="5867400"/>
          </a:xfrm>
        </p:spPr>
        <p:txBody>
          <a:bodyPr>
            <a:normAutofit lnSpcReduction="10000"/>
          </a:bodyPr>
          <a:lstStyle/>
          <a:p>
            <a:pPr>
              <a:buNone/>
            </a:pPr>
            <a:r>
              <a:rPr lang="en-US" altLang="zh-TW" sz="3600" b="1" dirty="0" smtClean="0">
                <a:latin typeface="DFKai-SB" pitchFamily="65" charset="-120"/>
                <a:ea typeface="DFKai-SB" pitchFamily="65" charset="-120"/>
              </a:rPr>
              <a:t>c.</a:t>
            </a:r>
            <a:r>
              <a:rPr lang="zh-TW" altLang="en-US" sz="3600" b="1" u="sng" dirty="0" smtClean="0">
                <a:latin typeface="DFKai-SB" pitchFamily="65" charset="-120"/>
                <a:ea typeface="DFKai-SB" pitchFamily="65" charset="-120"/>
              </a:rPr>
              <a:t>地理的背景</a:t>
            </a:r>
          </a:p>
          <a:p>
            <a:pPr>
              <a:buNone/>
            </a:pPr>
            <a:r>
              <a:rPr lang="en-US" altLang="zh-TW" sz="3600" b="1" dirty="0" smtClean="0">
                <a:latin typeface="DFKai-SB" pitchFamily="65" charset="-120"/>
                <a:ea typeface="DFKai-SB" pitchFamily="65" charset="-120"/>
              </a:rPr>
              <a:t>	</a:t>
            </a:r>
            <a:r>
              <a:rPr lang="zh-TW" altLang="en-US" sz="3600" b="1" dirty="0" smtClean="0">
                <a:latin typeface="DFKai-SB" pitchFamily="65" charset="-120"/>
                <a:ea typeface="DFKai-SB" pitchFamily="65" charset="-120"/>
              </a:rPr>
              <a:t>聖經寫作時的主要對像是住在巴勒斯坦的人，因此對聖地的地勢、氣候、生物、地區必須有所了解。例如：路加福音十章三十節的比喻中，說：有一個人從耶路撒冷下耶利哥去”。此人“下”耶利哥，是因耶路撒冷位於山上而耶利哥在海拔以下。又例如：啟示錄三章十六節老底嘉教會被喻為“溫水”，是因為當地從別處引入溫泉水，到了老底嘉城時，已變成“不冷不熱”了。</a:t>
            </a:r>
            <a:endParaRPr lang="en-US" sz="3600" b="1" dirty="0">
              <a:latin typeface="DFKai-SB" pitchFamily="65" charset="-120"/>
              <a:ea typeface="DFKai-SB" pitchFamily="65" charset="-12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0" y="1143000"/>
            <a:ext cx="8915400" cy="5486400"/>
          </a:xfrm>
        </p:spPr>
        <p:txBody>
          <a:bodyPr>
            <a:normAutofit/>
          </a:bodyPr>
          <a:lstStyle/>
          <a:p>
            <a:pPr>
              <a:buNone/>
            </a:pPr>
            <a:r>
              <a:rPr lang="en-US" altLang="zh-TW" sz="3600" b="1" dirty="0" smtClean="0">
                <a:latin typeface="DFKai-SB" pitchFamily="65" charset="-120"/>
                <a:ea typeface="DFKai-SB" pitchFamily="65" charset="-120"/>
              </a:rPr>
              <a:t>d.</a:t>
            </a:r>
            <a:r>
              <a:rPr lang="zh-TW" altLang="en-US" sz="3600" b="1" u="sng" dirty="0" smtClean="0">
                <a:latin typeface="DFKai-SB" pitchFamily="65" charset="-120"/>
                <a:ea typeface="DFKai-SB" pitchFamily="65" charset="-120"/>
              </a:rPr>
              <a:t>社會宗教的背景</a:t>
            </a:r>
          </a:p>
          <a:p>
            <a:pPr>
              <a:buNone/>
            </a:pPr>
            <a:r>
              <a:rPr lang="en-US" altLang="zh-TW" sz="3600" b="1" dirty="0" smtClean="0">
                <a:latin typeface="DFKai-SB" pitchFamily="65" charset="-120"/>
                <a:ea typeface="DFKai-SB" pitchFamily="65" charset="-120"/>
              </a:rPr>
              <a:t>	</a:t>
            </a:r>
            <a:r>
              <a:rPr lang="zh-TW" altLang="en-US" sz="3600" b="1" dirty="0" smtClean="0">
                <a:latin typeface="DFKai-SB" pitchFamily="65" charset="-120"/>
                <a:ea typeface="DFKai-SB" pitchFamily="65" charset="-120"/>
              </a:rPr>
              <a:t>使徒行傳十四章十二節說路司得的人“稱巴拿巴為丟斯，稱保羅為希耳米，因為他說話領首”。這是與希臘神話宗教有關。丟斯（</a:t>
            </a:r>
            <a:r>
              <a:rPr lang="en-US" altLang="zh-TW" sz="3600" b="1" dirty="0" smtClean="0">
                <a:latin typeface="DFKai-SB" pitchFamily="65" charset="-120"/>
                <a:ea typeface="DFKai-SB" pitchFamily="65" charset="-120"/>
              </a:rPr>
              <a:t>Zeus</a:t>
            </a:r>
            <a:r>
              <a:rPr lang="zh-TW" altLang="en-US" sz="3600" b="1" dirty="0" smtClean="0">
                <a:latin typeface="DFKai-SB" pitchFamily="65" charset="-120"/>
                <a:ea typeface="DFKai-SB" pitchFamily="65" charset="-120"/>
              </a:rPr>
              <a:t>）是希臘人所拜的天地主宰，而希耳米（</a:t>
            </a:r>
            <a:r>
              <a:rPr lang="en-US" altLang="zh-TW" sz="3600" b="1" dirty="0" smtClean="0">
                <a:latin typeface="DFKai-SB" pitchFamily="65" charset="-120"/>
                <a:ea typeface="DFKai-SB" pitchFamily="65" charset="-120"/>
              </a:rPr>
              <a:t>Hermes</a:t>
            </a:r>
            <a:r>
              <a:rPr lang="zh-TW" altLang="en-US" sz="3600" b="1" dirty="0" smtClean="0">
                <a:latin typeface="DFKai-SB" pitchFamily="65" charset="-120"/>
                <a:ea typeface="DFKai-SB" pitchFamily="65" charset="-120"/>
              </a:rPr>
              <a:t>）是傳達之神。</a:t>
            </a:r>
            <a:endParaRPr lang="en-US" altLang="zh-TW" sz="3600" b="1" dirty="0" smtClean="0">
              <a:latin typeface="DFKai-SB" pitchFamily="65" charset="-120"/>
              <a:ea typeface="DFKai-SB" pitchFamily="65" charset="-120"/>
            </a:endParaRPr>
          </a:p>
          <a:p>
            <a:pPr>
              <a:buNone/>
            </a:pPr>
            <a:endParaRPr lang="en-US" sz="3600" b="1" dirty="0">
              <a:latin typeface="DFKai-SB" pitchFamily="65" charset="-120"/>
              <a:ea typeface="DFKai-SB" pitchFamily="65" charset="-120"/>
            </a:endParaRPr>
          </a:p>
          <a:p>
            <a:pPr algn="ctr">
              <a:buNone/>
            </a:pPr>
            <a:r>
              <a:rPr lang="en-US" sz="5400" b="1" dirty="0" smtClean="0">
                <a:solidFill>
                  <a:srgbClr val="FF0000"/>
                </a:solidFill>
                <a:latin typeface="DFKai-SB" pitchFamily="65" charset="-120"/>
                <a:ea typeface="DFKai-SB" pitchFamily="65" charset="-120"/>
              </a:rPr>
              <a:t>Exercise!</a:t>
            </a:r>
            <a:endParaRPr lang="en-US" sz="5400" b="1" dirty="0">
              <a:solidFill>
                <a:srgbClr val="FF0000"/>
              </a:solidFill>
              <a:latin typeface="DFKai-SB" pitchFamily="65" charset="-120"/>
              <a:ea typeface="DFKai-SB" pitchFamily="65" charset="-12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143000"/>
          </a:xfrm>
        </p:spPr>
        <p:txBody>
          <a:bodyPr>
            <a:normAutofit/>
          </a:bodyPr>
          <a:lstStyle/>
          <a:p>
            <a:r>
              <a:rPr lang="zh-TW" altLang="en-US" sz="4800" b="1" dirty="0" smtClean="0">
                <a:latin typeface="DFKai-SB" pitchFamily="65" charset="-120"/>
                <a:ea typeface="DFKai-SB" pitchFamily="65" charset="-120"/>
              </a:rPr>
              <a:t>如何處理或開始</a:t>
            </a:r>
            <a:r>
              <a:rPr lang="en-US" altLang="zh-TW" sz="4800" b="1" dirty="0" smtClean="0">
                <a:latin typeface="DFKai-SB" pitchFamily="65" charset="-120"/>
                <a:ea typeface="DFKai-SB" pitchFamily="65" charset="-120"/>
              </a:rPr>
              <a:t>『</a:t>
            </a:r>
            <a:r>
              <a:rPr lang="zh-TW" altLang="en-US" sz="4800" b="1" dirty="0" smtClean="0">
                <a:latin typeface="DFKai-SB" pitchFamily="65" charset="-120"/>
                <a:ea typeface="DFKai-SB" pitchFamily="65" charset="-120"/>
              </a:rPr>
              <a:t>聖經的觀察</a:t>
            </a:r>
            <a:r>
              <a:rPr lang="en-US" altLang="zh-TW" sz="4800" b="1" dirty="0" smtClean="0">
                <a:latin typeface="DFKai-SB" pitchFamily="65" charset="-120"/>
                <a:ea typeface="DFKai-SB" pitchFamily="65" charset="-120"/>
              </a:rPr>
              <a:t>』</a:t>
            </a:r>
            <a:r>
              <a:rPr lang="zh-TW" altLang="en-US" sz="4800" b="1" dirty="0" smtClean="0">
                <a:latin typeface="DFKai-SB" pitchFamily="65" charset="-120"/>
                <a:ea typeface="DFKai-SB" pitchFamily="65" charset="-120"/>
              </a:rPr>
              <a:t>？</a:t>
            </a:r>
            <a:endParaRPr lang="en-US" sz="4800" dirty="0">
              <a:latin typeface="DFKai-SB" pitchFamily="65" charset="-120"/>
              <a:ea typeface="DFKai-SB" pitchFamily="65" charset="-120"/>
            </a:endParaRPr>
          </a:p>
        </p:txBody>
      </p:sp>
      <p:sp>
        <p:nvSpPr>
          <p:cNvPr id="3" name="Content Placeholder 2"/>
          <p:cNvSpPr>
            <a:spLocks noGrp="1"/>
          </p:cNvSpPr>
          <p:nvPr>
            <p:ph idx="1"/>
          </p:nvPr>
        </p:nvSpPr>
        <p:spPr>
          <a:xfrm>
            <a:off x="152400" y="1143000"/>
            <a:ext cx="8839200" cy="5562600"/>
          </a:xfrm>
        </p:spPr>
        <p:txBody>
          <a:bodyPr>
            <a:noAutofit/>
          </a:bodyPr>
          <a:lstStyle/>
          <a:p>
            <a:pPr>
              <a:buNone/>
            </a:pPr>
            <a:r>
              <a:rPr lang="en-US" altLang="zh-TW" sz="2800" b="1" dirty="0" smtClean="0">
                <a:latin typeface="DFKai-SB" pitchFamily="65" charset="-120"/>
                <a:ea typeface="DFKai-SB" pitchFamily="65" charset="-120"/>
              </a:rPr>
              <a:t>a.</a:t>
            </a:r>
            <a:r>
              <a:rPr lang="zh-TW" altLang="en-US" sz="2800" b="1" u="sng" dirty="0" smtClean="0">
                <a:solidFill>
                  <a:srgbClr val="FF0000"/>
                </a:solidFill>
                <a:latin typeface="DFKai-SB" pitchFamily="65" charset="-120"/>
                <a:ea typeface="DFKai-SB" pitchFamily="65" charset="-120"/>
              </a:rPr>
              <a:t>熟讀聖經</a:t>
            </a:r>
          </a:p>
          <a:p>
            <a:pPr>
              <a:buNone/>
            </a:pPr>
            <a:r>
              <a:rPr lang="zh-TW" altLang="en-US" sz="2800" b="1" dirty="0" smtClean="0">
                <a:latin typeface="DFKai-SB" pitchFamily="65" charset="-120"/>
                <a:ea typeface="DFKai-SB" pitchFamily="65" charset="-120"/>
              </a:rPr>
              <a:t>　聖經讀熟之後，許多資料、文字、歷史、地理、社會背景較容易在腦中串珠，可與其他字句或現象聯想起來。從原來的意義，我們可找到現在的意義。</a:t>
            </a:r>
          </a:p>
          <a:p>
            <a:pPr>
              <a:buNone/>
            </a:pPr>
            <a:r>
              <a:rPr lang="en-US" altLang="zh-TW" sz="2800" b="1" dirty="0" smtClean="0">
                <a:latin typeface="DFKai-SB" pitchFamily="65" charset="-120"/>
                <a:ea typeface="DFKai-SB" pitchFamily="65" charset="-120"/>
              </a:rPr>
              <a:t>b.</a:t>
            </a:r>
            <a:r>
              <a:rPr lang="zh-TW" altLang="en-US" sz="2800" b="1" u="sng" strike="sngStrike" dirty="0" smtClean="0">
                <a:latin typeface="DFKai-SB" pitchFamily="65" charset="-120"/>
                <a:ea typeface="DFKai-SB" pitchFamily="65" charset="-120"/>
              </a:rPr>
              <a:t>觀察人、時、事物、如何</a:t>
            </a:r>
          </a:p>
          <a:p>
            <a:pPr>
              <a:buNone/>
            </a:pPr>
            <a:r>
              <a:rPr lang="zh-TW" altLang="en-US" sz="2800" b="1" strike="sngStrike" dirty="0" smtClean="0">
                <a:latin typeface="DFKai-SB" pitchFamily="65" charset="-120"/>
                <a:ea typeface="DFKai-SB" pitchFamily="65" charset="-120"/>
              </a:rPr>
              <a:t>　從聖經中這些客觀的記載，了解經文的作者、地點、文化、歷史、習俗及事件的前因後果</a:t>
            </a:r>
            <a:r>
              <a:rPr lang="zh-TW" altLang="en-US" sz="2800" b="1" dirty="0" smtClean="0">
                <a:latin typeface="DFKai-SB" pitchFamily="65" charset="-120"/>
                <a:ea typeface="DFKai-SB" pitchFamily="65" charset="-120"/>
              </a:rPr>
              <a:t>。</a:t>
            </a:r>
          </a:p>
          <a:p>
            <a:pPr>
              <a:buNone/>
            </a:pPr>
            <a:r>
              <a:rPr lang="en-US" altLang="zh-TW" sz="2800" b="1" dirty="0" smtClean="0">
                <a:latin typeface="DFKai-SB" pitchFamily="65" charset="-120"/>
                <a:ea typeface="DFKai-SB" pitchFamily="65" charset="-120"/>
              </a:rPr>
              <a:t>c.</a:t>
            </a:r>
            <a:r>
              <a:rPr lang="zh-TW" altLang="en-US" sz="2800" b="1" u="sng" dirty="0" smtClean="0">
                <a:latin typeface="DFKai-SB" pitchFamily="65" charset="-120"/>
                <a:ea typeface="DFKai-SB" pitchFamily="65" charset="-120"/>
              </a:rPr>
              <a:t>工具書</a:t>
            </a:r>
          </a:p>
          <a:p>
            <a:pPr>
              <a:buNone/>
            </a:pPr>
            <a:r>
              <a:rPr lang="zh-TW" altLang="en-US" sz="2800" b="1" dirty="0" smtClean="0">
                <a:latin typeface="DFKai-SB" pitchFamily="65" charset="-120"/>
                <a:ea typeface="DFKai-SB" pitchFamily="65" charset="-120"/>
              </a:rPr>
              <a:t>　串珠聖經、經文彙編、百科全書、聖經辭典、註釋書等工具書，均有助於了解經文中未說明的背景。但初入門的查經者應先自己熟讀聖經才參考工具書。</a:t>
            </a:r>
            <a:endParaRPr lang="en-US" sz="2800" b="1"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1143000"/>
          </a:xfrm>
        </p:spPr>
        <p:txBody>
          <a:bodyPr>
            <a:normAutofit/>
          </a:bodyPr>
          <a:lstStyle/>
          <a:p>
            <a:r>
              <a:rPr lang="zh-TW" altLang="en-US" sz="4800" b="1" dirty="0" smtClean="0">
                <a:latin typeface="DFKai-SB" pitchFamily="65" charset="-120"/>
                <a:ea typeface="DFKai-SB" pitchFamily="65" charset="-120"/>
              </a:rPr>
              <a:t>如何編寫小組查經的討論問題</a:t>
            </a:r>
            <a:endParaRPr lang="en-US" sz="4800" dirty="0">
              <a:latin typeface="DFKai-SB" pitchFamily="65" charset="-120"/>
              <a:ea typeface="DFKai-SB" pitchFamily="65" charset="-120"/>
            </a:endParaRPr>
          </a:p>
        </p:txBody>
      </p:sp>
      <p:sp>
        <p:nvSpPr>
          <p:cNvPr id="3" name="Content Placeholder 2"/>
          <p:cNvSpPr>
            <a:spLocks noGrp="1"/>
          </p:cNvSpPr>
          <p:nvPr>
            <p:ph idx="1"/>
          </p:nvPr>
        </p:nvSpPr>
        <p:spPr>
          <a:xfrm>
            <a:off x="0" y="1219200"/>
            <a:ext cx="9144000" cy="5486400"/>
          </a:xfrm>
        </p:spPr>
        <p:txBody>
          <a:bodyPr>
            <a:normAutofit/>
          </a:bodyPr>
          <a:lstStyle/>
          <a:p>
            <a:pPr>
              <a:buNone/>
            </a:pPr>
            <a:r>
              <a:rPr lang="zh-TW" altLang="en-US" sz="3600" b="1" u="sng" dirty="0" smtClean="0">
                <a:latin typeface="DFKai-SB" pitchFamily="65" charset="-120"/>
                <a:ea typeface="DFKai-SB" pitchFamily="65" charset="-120"/>
              </a:rPr>
              <a:t>為何需要編寫討論的問題？</a:t>
            </a:r>
          </a:p>
          <a:p>
            <a:pPr>
              <a:buNone/>
            </a:pPr>
            <a:r>
              <a:rPr lang="en-US" altLang="zh-TW" sz="3600" b="1" dirty="0" smtClean="0">
                <a:latin typeface="DFKai-SB" pitchFamily="65" charset="-120"/>
                <a:ea typeface="DFKai-SB" pitchFamily="65" charset="-120"/>
              </a:rPr>
              <a:t>	</a:t>
            </a:r>
            <a:r>
              <a:rPr lang="zh-TW" altLang="en-US" sz="3600" b="1" dirty="0" smtClean="0">
                <a:latin typeface="DFKai-SB" pitchFamily="65" charset="-120"/>
                <a:ea typeface="DFKai-SB" pitchFamily="65" charset="-120"/>
              </a:rPr>
              <a:t>小組查經不是小組講道、小組考試、自問自答、自由交通；小組查經是由一位帶領者，藉著引發思想的問題，帶領組員深入查考一段經文。因此，如何編寫好的討論問題，就成為極其重要的關鍵。它們就如一串啟開寶庫的鑰匙，將一道道的大門打開，使人逐步深入，得窺全貌。</a:t>
            </a:r>
            <a:endParaRPr lang="en-US" sz="3600"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endParaRPr lang="en-US" dirty="0"/>
          </a:p>
        </p:txBody>
      </p:sp>
      <p:sp>
        <p:nvSpPr>
          <p:cNvPr id="3" name="Content Placeholder 2"/>
          <p:cNvSpPr>
            <a:spLocks noGrp="1"/>
          </p:cNvSpPr>
          <p:nvPr>
            <p:ph idx="1"/>
          </p:nvPr>
        </p:nvSpPr>
        <p:spPr>
          <a:xfrm>
            <a:off x="0" y="381000"/>
            <a:ext cx="8991600" cy="6477000"/>
          </a:xfrm>
        </p:spPr>
        <p:txBody>
          <a:bodyPr>
            <a:noAutofit/>
          </a:bodyPr>
          <a:lstStyle/>
          <a:p>
            <a:pPr>
              <a:buNone/>
            </a:pPr>
            <a:r>
              <a:rPr lang="zh-TW" altLang="en-US" sz="3400" b="1" u="sng" dirty="0" smtClean="0">
                <a:solidFill>
                  <a:srgbClr val="FF0000"/>
                </a:solidFill>
                <a:latin typeface="DFKai-SB" pitchFamily="65" charset="-120"/>
                <a:ea typeface="DFKai-SB" pitchFamily="65" charset="-120"/>
              </a:rPr>
              <a:t>好的問題是</a:t>
            </a:r>
            <a:r>
              <a:rPr lang="zh-TW" altLang="en-US" sz="3400" b="1" dirty="0" smtClean="0">
                <a:latin typeface="DFKai-SB" pitchFamily="65" charset="-120"/>
                <a:ea typeface="DFKai-SB" pitchFamily="65" charset="-120"/>
              </a:rPr>
              <a:t>：</a:t>
            </a:r>
          </a:p>
          <a:p>
            <a:pPr marL="514350" indent="-514350">
              <a:buFont typeface="+mj-lt"/>
              <a:buAutoNum type="arabicPeriod"/>
            </a:pPr>
            <a:r>
              <a:rPr lang="zh-TW" altLang="en-US" sz="3400" b="1" dirty="0" smtClean="0">
                <a:latin typeface="DFKai-SB" pitchFamily="65" charset="-120"/>
                <a:ea typeface="DFKai-SB" pitchFamily="65" charset="-120"/>
              </a:rPr>
              <a:t>深入查考經文，由外而內：觀察→解釋→應用。</a:t>
            </a:r>
          </a:p>
          <a:p>
            <a:pPr marL="514350" indent="-514350">
              <a:buFont typeface="+mj-lt"/>
              <a:buAutoNum type="arabicPeriod"/>
            </a:pPr>
            <a:r>
              <a:rPr lang="zh-TW" altLang="en-US" sz="3400" b="1" dirty="0" smtClean="0">
                <a:latin typeface="DFKai-SB" pitchFamily="65" charset="-120"/>
                <a:ea typeface="DFKai-SB" pitchFamily="65" charset="-120"/>
              </a:rPr>
              <a:t>啟發思想，引起討論。 </a:t>
            </a:r>
          </a:p>
          <a:p>
            <a:pPr marL="514350" indent="-514350">
              <a:buFont typeface="+mj-lt"/>
              <a:buAutoNum type="arabicPeriod"/>
            </a:pPr>
            <a:r>
              <a:rPr lang="zh-TW" altLang="en-US" sz="3400" b="1" dirty="0" smtClean="0">
                <a:latin typeface="DFKai-SB" pitchFamily="65" charset="-120"/>
                <a:ea typeface="DFKai-SB" pitchFamily="65" charset="-120"/>
              </a:rPr>
              <a:t>前後題有連貫性，緊湊而不鬆散。</a:t>
            </a:r>
          </a:p>
          <a:p>
            <a:pPr marL="514350" indent="-514350">
              <a:buFont typeface="+mj-lt"/>
              <a:buAutoNum type="arabicPeriod"/>
            </a:pPr>
            <a:r>
              <a:rPr lang="zh-TW" altLang="en-US" sz="3400" b="1" dirty="0" smtClean="0">
                <a:latin typeface="DFKai-SB" pitchFamily="65" charset="-120"/>
                <a:ea typeface="DFKai-SB" pitchFamily="65" charset="-120"/>
              </a:rPr>
              <a:t>能在本段經文或較近的上下文之中找到答案。 </a:t>
            </a:r>
          </a:p>
          <a:p>
            <a:pPr marL="514350" indent="-514350">
              <a:buFont typeface="+mj-lt"/>
              <a:buAutoNum type="arabicPeriod"/>
            </a:pPr>
            <a:r>
              <a:rPr lang="zh-TW" altLang="en-US" sz="3400" b="1" dirty="0" smtClean="0">
                <a:latin typeface="DFKai-SB" pitchFamily="65" charset="-120"/>
                <a:ea typeface="DFKai-SB" pitchFamily="65" charset="-120"/>
              </a:rPr>
              <a:t>適合參加者的程度：了解參加者的屬靈程度、年齡、背景、職業，所問的問題深淺合宜。</a:t>
            </a:r>
            <a:endParaRPr lang="en-US" sz="3400"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58762"/>
          </a:xfrm>
        </p:spPr>
        <p:txBody>
          <a:bodyPr>
            <a:normAutofit fontScale="90000"/>
          </a:bodyPr>
          <a:lstStyle/>
          <a:p>
            <a:endParaRPr lang="en-US" dirty="0"/>
          </a:p>
        </p:txBody>
      </p:sp>
      <p:sp>
        <p:nvSpPr>
          <p:cNvPr id="3" name="Content Placeholder 2"/>
          <p:cNvSpPr>
            <a:spLocks noGrp="1"/>
          </p:cNvSpPr>
          <p:nvPr>
            <p:ph idx="1"/>
          </p:nvPr>
        </p:nvSpPr>
        <p:spPr>
          <a:xfrm>
            <a:off x="0" y="0"/>
            <a:ext cx="8991600" cy="6705600"/>
          </a:xfrm>
        </p:spPr>
        <p:txBody>
          <a:bodyPr>
            <a:normAutofit fontScale="92500" lnSpcReduction="10000"/>
          </a:bodyPr>
          <a:lstStyle/>
          <a:p>
            <a:pPr>
              <a:buNone/>
            </a:pPr>
            <a:r>
              <a:rPr lang="zh-TW" altLang="en-US" b="1" u="sng" dirty="0" smtClean="0">
                <a:solidFill>
                  <a:srgbClr val="FF0000"/>
                </a:solidFill>
                <a:latin typeface="DFKai-SB" pitchFamily="65" charset="-120"/>
                <a:ea typeface="DFKai-SB" pitchFamily="65" charset="-120"/>
              </a:rPr>
              <a:t>不好的問題是</a:t>
            </a:r>
            <a:r>
              <a:rPr lang="zh-TW" altLang="en-US" b="1" dirty="0" smtClean="0">
                <a:latin typeface="DFKai-SB" pitchFamily="65" charset="-120"/>
                <a:ea typeface="DFKai-SB" pitchFamily="65" charset="-120"/>
              </a:rPr>
              <a:t>：</a:t>
            </a:r>
          </a:p>
          <a:p>
            <a:pPr>
              <a:buNone/>
            </a:pPr>
            <a:r>
              <a:rPr lang="en-US" altLang="zh-TW" b="1" dirty="0" smtClean="0">
                <a:latin typeface="DFKai-SB" pitchFamily="65" charset="-120"/>
                <a:ea typeface="DFKai-SB" pitchFamily="65" charset="-120"/>
              </a:rPr>
              <a:t>1.</a:t>
            </a:r>
            <a:r>
              <a:rPr lang="zh-TW" altLang="en-US" b="1" dirty="0" smtClean="0">
                <a:latin typeface="DFKai-SB" pitchFamily="65" charset="-120"/>
                <a:ea typeface="DFKai-SB" pitchFamily="65" charset="-120"/>
              </a:rPr>
              <a:t>太簡單→令人不想回答。例：耶穌和撒瑪利亞婦人談話是在正午嗎？ （約四）</a:t>
            </a:r>
          </a:p>
          <a:p>
            <a:pPr>
              <a:buNone/>
            </a:pPr>
            <a:r>
              <a:rPr lang="zh-TW" altLang="en-US" b="1" dirty="0" smtClean="0">
                <a:latin typeface="DFKai-SB" pitchFamily="65" charset="-120"/>
                <a:ea typeface="DFKai-SB" pitchFamily="65" charset="-120"/>
              </a:rPr>
              <a:t>（要避免“是非題”，因為是非題不易引發討論。）</a:t>
            </a:r>
          </a:p>
          <a:p>
            <a:pPr>
              <a:buNone/>
            </a:pPr>
            <a:r>
              <a:rPr lang="en-US" altLang="zh-TW" b="1" dirty="0" smtClean="0">
                <a:latin typeface="DFKai-SB" pitchFamily="65" charset="-120"/>
                <a:ea typeface="DFKai-SB" pitchFamily="65" charset="-120"/>
              </a:rPr>
              <a:t>2.</a:t>
            </a:r>
            <a:r>
              <a:rPr lang="zh-TW" altLang="en-US" b="1" dirty="0" smtClean="0">
                <a:latin typeface="DFKai-SB" pitchFamily="65" charset="-120"/>
                <a:ea typeface="DFKai-SB" pitchFamily="65" charset="-120"/>
              </a:rPr>
              <a:t>太深奧→無法回答。例：徒十七</a:t>
            </a:r>
            <a:r>
              <a:rPr lang="en-US" altLang="zh-TW" b="1" dirty="0" smtClean="0">
                <a:latin typeface="DFKai-SB" pitchFamily="65" charset="-120"/>
                <a:ea typeface="DFKai-SB" pitchFamily="65" charset="-120"/>
              </a:rPr>
              <a:t>22-31</a:t>
            </a:r>
            <a:r>
              <a:rPr lang="zh-TW" altLang="en-US" b="1" dirty="0" smtClean="0">
                <a:latin typeface="DFKai-SB" pitchFamily="65" charset="-120"/>
                <a:ea typeface="DFKai-SB" pitchFamily="65" charset="-120"/>
              </a:rPr>
              <a:t>。</a:t>
            </a:r>
          </a:p>
          <a:p>
            <a:pPr>
              <a:buNone/>
            </a:pPr>
            <a:r>
              <a:rPr lang="en-US" altLang="zh-TW" b="1" dirty="0" smtClean="0">
                <a:latin typeface="DFKai-SB" pitchFamily="65" charset="-120"/>
                <a:ea typeface="DFKai-SB" pitchFamily="65" charset="-120"/>
              </a:rPr>
              <a:t>	</a:t>
            </a:r>
            <a:r>
              <a:rPr lang="zh-TW" altLang="en-US" b="1" dirty="0" smtClean="0">
                <a:latin typeface="DFKai-SB" pitchFamily="65" charset="-120"/>
                <a:ea typeface="DFKai-SB" pitchFamily="65" charset="-120"/>
              </a:rPr>
              <a:t>神既是獨一的真神，祂為何容許假神和偶像存在？</a:t>
            </a:r>
          </a:p>
          <a:p>
            <a:pPr>
              <a:buNone/>
            </a:pPr>
            <a:r>
              <a:rPr lang="zh-TW" altLang="en-US" b="1" dirty="0" smtClean="0">
                <a:latin typeface="DFKai-SB" pitchFamily="65" charset="-120"/>
                <a:ea typeface="DFKai-SB" pitchFamily="65" charset="-120"/>
              </a:rPr>
              <a:t>（此問題無法在本段或較近的上下文找到答案，也不是本段經文的主題。）</a:t>
            </a:r>
          </a:p>
          <a:p>
            <a:pPr>
              <a:buNone/>
            </a:pPr>
            <a:r>
              <a:rPr lang="en-US" altLang="zh-TW" b="1" dirty="0" smtClean="0">
                <a:latin typeface="DFKai-SB" pitchFamily="65" charset="-120"/>
                <a:ea typeface="DFKai-SB" pitchFamily="65" charset="-120"/>
              </a:rPr>
              <a:t>3.</a:t>
            </a:r>
            <a:r>
              <a:rPr lang="zh-TW" altLang="en-US" b="1" dirty="0" smtClean="0">
                <a:latin typeface="DFKai-SB" pitchFamily="65" charset="-120"/>
                <a:ea typeface="DFKai-SB" pitchFamily="65" charset="-120"/>
              </a:rPr>
              <a:t>太籠統→不知從何說起。例：你在這段經文中看見什麼“亮光”？</a:t>
            </a:r>
          </a:p>
          <a:p>
            <a:pPr>
              <a:buNone/>
            </a:pPr>
            <a:r>
              <a:rPr lang="en-US" altLang="zh-TW" b="1" dirty="0" smtClean="0">
                <a:latin typeface="DFKai-SB" pitchFamily="65" charset="-120"/>
                <a:ea typeface="DFKai-SB" pitchFamily="65" charset="-120"/>
              </a:rPr>
              <a:t>4.</a:t>
            </a:r>
            <a:r>
              <a:rPr lang="zh-TW" altLang="en-US" b="1" dirty="0" smtClean="0">
                <a:latin typeface="DFKai-SB" pitchFamily="65" charset="-120"/>
                <a:ea typeface="DFKai-SB" pitchFamily="65" charset="-120"/>
              </a:rPr>
              <a:t>易起爭論。例：徒十七</a:t>
            </a:r>
            <a:r>
              <a:rPr lang="en-US" altLang="zh-TW" b="1" dirty="0" smtClean="0">
                <a:latin typeface="DFKai-SB" pitchFamily="65" charset="-120"/>
                <a:ea typeface="DFKai-SB" pitchFamily="65" charset="-120"/>
              </a:rPr>
              <a:t>22-31</a:t>
            </a:r>
            <a:r>
              <a:rPr lang="zh-TW" altLang="en-US" b="1" dirty="0" smtClean="0">
                <a:latin typeface="DFKai-SB" pitchFamily="65" charset="-120"/>
                <a:ea typeface="DFKai-SB" pitchFamily="65" charset="-120"/>
              </a:rPr>
              <a:t>。</a:t>
            </a:r>
          </a:p>
          <a:p>
            <a:pPr>
              <a:buNone/>
            </a:pPr>
            <a:r>
              <a:rPr lang="en-US" altLang="zh-TW" b="1" dirty="0" smtClean="0">
                <a:latin typeface="DFKai-SB" pitchFamily="65" charset="-120"/>
                <a:ea typeface="DFKai-SB" pitchFamily="65" charset="-120"/>
              </a:rPr>
              <a:t>	</a:t>
            </a:r>
            <a:r>
              <a:rPr lang="zh-TW" altLang="en-US" b="1" dirty="0" smtClean="0">
                <a:latin typeface="DFKai-SB" pitchFamily="65" charset="-120"/>
                <a:ea typeface="DFKai-SB" pitchFamily="65" charset="-120"/>
              </a:rPr>
              <a:t>你認為神造地球是六天還是六個時期？</a:t>
            </a:r>
          </a:p>
          <a:p>
            <a:pPr>
              <a:buNone/>
            </a:pPr>
            <a:r>
              <a:rPr lang="en-US" altLang="zh-TW" b="1" dirty="0" smtClean="0">
                <a:latin typeface="DFKai-SB" pitchFamily="65" charset="-120"/>
                <a:ea typeface="DFKai-SB" pitchFamily="65" charset="-120"/>
              </a:rPr>
              <a:t>5.</a:t>
            </a:r>
            <a:r>
              <a:rPr lang="zh-TW" altLang="en-US" b="1" dirty="0" smtClean="0">
                <a:latin typeface="DFKai-SB" pitchFamily="65" charset="-120"/>
                <a:ea typeface="DFKai-SB" pitchFamily="65" charset="-120"/>
              </a:rPr>
              <a:t>與主題無關→浪費時間，偏離正題。例：你想，撒瑪利亞婦人的六個丈夫是何種人？ （約四）</a:t>
            </a:r>
            <a:endParaRPr lang="en-US"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zh-TW" altLang="en-US" b="1" dirty="0" smtClean="0">
                <a:latin typeface="DFKai-SB" pitchFamily="65" charset="-120"/>
                <a:ea typeface="DFKai-SB" pitchFamily="65" charset="-120"/>
              </a:rPr>
              <a:t>如何編寫討論問題？</a:t>
            </a:r>
            <a:endParaRPr lang="en-US" dirty="0">
              <a:latin typeface="DFKai-SB" pitchFamily="65" charset="-120"/>
              <a:ea typeface="DFKai-SB" pitchFamily="65" charset="-120"/>
            </a:endParaRPr>
          </a:p>
        </p:txBody>
      </p:sp>
      <p:sp>
        <p:nvSpPr>
          <p:cNvPr id="3" name="Content Placeholder 2"/>
          <p:cNvSpPr>
            <a:spLocks noGrp="1"/>
          </p:cNvSpPr>
          <p:nvPr>
            <p:ph idx="1"/>
          </p:nvPr>
        </p:nvSpPr>
        <p:spPr>
          <a:xfrm>
            <a:off x="76200" y="838200"/>
            <a:ext cx="8915400" cy="5867400"/>
          </a:xfrm>
        </p:spPr>
        <p:txBody>
          <a:bodyPr>
            <a:normAutofit fontScale="85000" lnSpcReduction="10000"/>
          </a:bodyPr>
          <a:lstStyle/>
          <a:p>
            <a:pPr>
              <a:buNone/>
            </a:pPr>
            <a:r>
              <a:rPr lang="en-US" altLang="zh-TW" b="1" dirty="0" smtClean="0">
                <a:latin typeface="DFKai-SB" pitchFamily="65" charset="-120"/>
                <a:ea typeface="DFKai-SB" pitchFamily="65" charset="-120"/>
              </a:rPr>
              <a:t>1. </a:t>
            </a:r>
            <a:r>
              <a:rPr lang="zh-TW" altLang="en-US" b="1" u="sng" dirty="0" smtClean="0">
                <a:solidFill>
                  <a:srgbClr val="FF0000"/>
                </a:solidFill>
                <a:latin typeface="DFKai-SB" pitchFamily="65" charset="-120"/>
                <a:ea typeface="DFKai-SB" pitchFamily="65" charset="-120"/>
              </a:rPr>
              <a:t>確立目標</a:t>
            </a:r>
          </a:p>
          <a:p>
            <a:pPr>
              <a:buNone/>
            </a:pPr>
            <a:r>
              <a:rPr lang="zh-TW" altLang="en-US" b="1" dirty="0" smtClean="0">
                <a:latin typeface="DFKai-SB" pitchFamily="65" charset="-120"/>
                <a:ea typeface="DFKai-SB" pitchFamily="65" charset="-120"/>
              </a:rPr>
              <a:t>　根據預備階段所得到的主題，先確立本次查經的目標，讓所有的討論問題都朝向這一目標。例如：</a:t>
            </a:r>
            <a:endParaRPr lang="en-US" altLang="zh-TW" b="1" dirty="0" smtClean="0">
              <a:latin typeface="DFKai-SB" pitchFamily="65" charset="-120"/>
              <a:ea typeface="DFKai-SB" pitchFamily="65" charset="-120"/>
            </a:endParaRPr>
          </a:p>
          <a:p>
            <a:pPr>
              <a:buNone/>
            </a:pPr>
            <a:r>
              <a:rPr lang="en-US" altLang="zh-TW" b="1" dirty="0">
                <a:latin typeface="DFKai-SB" pitchFamily="65" charset="-120"/>
                <a:ea typeface="DFKai-SB" pitchFamily="65" charset="-120"/>
              </a:rPr>
              <a:t> </a:t>
            </a:r>
            <a:r>
              <a:rPr lang="en-US" altLang="zh-TW" b="1" dirty="0" smtClean="0">
                <a:latin typeface="DFKai-SB" pitchFamily="65" charset="-120"/>
                <a:ea typeface="DFKai-SB" pitchFamily="65" charset="-120"/>
              </a:rPr>
              <a:t> </a:t>
            </a:r>
            <a:endParaRPr lang="zh-TW" altLang="en-US" b="1" dirty="0" smtClean="0">
              <a:latin typeface="DFKai-SB" pitchFamily="65" charset="-120"/>
              <a:ea typeface="DFKai-SB" pitchFamily="65" charset="-120"/>
            </a:endParaRPr>
          </a:p>
          <a:p>
            <a:pPr>
              <a:buNone/>
            </a:pPr>
            <a:r>
              <a:rPr lang="en-US" altLang="zh-TW" b="1" dirty="0" smtClean="0">
                <a:latin typeface="DFKai-SB" pitchFamily="65" charset="-120"/>
                <a:ea typeface="DFKai-SB" pitchFamily="65" charset="-120"/>
              </a:rPr>
              <a:t>2.</a:t>
            </a:r>
            <a:r>
              <a:rPr lang="zh-TW" altLang="en-US" b="1" u="sng" dirty="0" smtClean="0">
                <a:solidFill>
                  <a:srgbClr val="FF0000"/>
                </a:solidFill>
                <a:latin typeface="DFKai-SB" pitchFamily="65" charset="-120"/>
                <a:ea typeface="DFKai-SB" pitchFamily="65" charset="-120"/>
              </a:rPr>
              <a:t>設計引題（</a:t>
            </a:r>
            <a:r>
              <a:rPr lang="en-US" altLang="zh-TW" b="1" u="sng" dirty="0" smtClean="0">
                <a:solidFill>
                  <a:srgbClr val="FF0000"/>
                </a:solidFill>
                <a:latin typeface="DFKai-SB" pitchFamily="65" charset="-120"/>
                <a:ea typeface="DFKai-SB" pitchFamily="65" charset="-120"/>
              </a:rPr>
              <a:t>Approach questions</a:t>
            </a:r>
            <a:r>
              <a:rPr lang="zh-TW" altLang="en-US" b="1" u="sng" dirty="0" smtClean="0">
                <a:solidFill>
                  <a:srgbClr val="FF0000"/>
                </a:solidFill>
                <a:latin typeface="DFKai-SB" pitchFamily="65" charset="-120"/>
                <a:ea typeface="DFKai-SB" pitchFamily="65" charset="-120"/>
              </a:rPr>
              <a:t>）</a:t>
            </a:r>
          </a:p>
          <a:p>
            <a:pPr>
              <a:buNone/>
            </a:pPr>
            <a:r>
              <a:rPr lang="zh-TW" altLang="en-US" b="1" dirty="0" smtClean="0">
                <a:latin typeface="DFKai-SB" pitchFamily="65" charset="-120"/>
                <a:ea typeface="DFKai-SB" pitchFamily="65" charset="-120"/>
              </a:rPr>
              <a:t>　根據本次查經的目標（主題），設計引人入勝的開場白。</a:t>
            </a:r>
          </a:p>
          <a:p>
            <a:pPr>
              <a:buNone/>
            </a:pPr>
            <a:r>
              <a:rPr lang="zh-TW" altLang="en-US" b="1" dirty="0" smtClean="0">
                <a:latin typeface="DFKai-SB" pitchFamily="65" charset="-120"/>
                <a:ea typeface="DFKai-SB" pitchFamily="65" charset="-120"/>
              </a:rPr>
              <a:t>　好的引題有三個特色和目的：</a:t>
            </a:r>
          </a:p>
          <a:p>
            <a:pPr>
              <a:buNone/>
            </a:pPr>
            <a:r>
              <a:rPr lang="zh-TW" altLang="en-US" b="1" dirty="0" smtClean="0">
                <a:latin typeface="DFKai-SB" pitchFamily="65" charset="-120"/>
                <a:ea typeface="DFKai-SB" pitchFamily="65" charset="-120"/>
              </a:rPr>
              <a:t>     </a:t>
            </a:r>
            <a:r>
              <a:rPr lang="en-US" altLang="zh-TW" b="1" dirty="0" smtClean="0">
                <a:latin typeface="DFKai-SB" pitchFamily="65" charset="-120"/>
                <a:ea typeface="DFKai-SB" pitchFamily="65" charset="-120"/>
              </a:rPr>
              <a:t>A.</a:t>
            </a:r>
            <a:r>
              <a:rPr lang="zh-TW" altLang="en-US" b="1" dirty="0" smtClean="0">
                <a:solidFill>
                  <a:srgbClr val="FF0000"/>
                </a:solidFill>
                <a:latin typeface="DFKai-SB" pitchFamily="65" charset="-120"/>
                <a:ea typeface="DFKai-SB" pitchFamily="65" charset="-120"/>
              </a:rPr>
              <a:t>有趣</a:t>
            </a:r>
            <a:r>
              <a:rPr lang="zh-TW" altLang="en-US" b="1" dirty="0" smtClean="0">
                <a:latin typeface="DFKai-SB" pitchFamily="65" charset="-120"/>
                <a:ea typeface="DFKai-SB" pitchFamily="65" charset="-120"/>
              </a:rPr>
              <a:t>：許多人剛開始查經時尚未進入情況，好的引題可以吸引他們的注意力，使他們興趣盎然。</a:t>
            </a:r>
          </a:p>
          <a:p>
            <a:pPr>
              <a:buNone/>
            </a:pPr>
            <a:r>
              <a:rPr lang="zh-TW" altLang="en-US" b="1" dirty="0" smtClean="0">
                <a:latin typeface="DFKai-SB" pitchFamily="65" charset="-120"/>
                <a:ea typeface="DFKai-SB" pitchFamily="65" charset="-120"/>
              </a:rPr>
              <a:t>     </a:t>
            </a:r>
            <a:r>
              <a:rPr lang="en-US" altLang="zh-TW" b="1" dirty="0" smtClean="0">
                <a:latin typeface="DFKai-SB" pitchFamily="65" charset="-120"/>
                <a:ea typeface="DFKai-SB" pitchFamily="65" charset="-120"/>
              </a:rPr>
              <a:t>B.</a:t>
            </a:r>
            <a:r>
              <a:rPr lang="zh-TW" altLang="en-US" b="1" dirty="0" smtClean="0">
                <a:solidFill>
                  <a:srgbClr val="FF0000"/>
                </a:solidFill>
                <a:latin typeface="DFKai-SB" pitchFamily="65" charset="-120"/>
                <a:ea typeface="DFKai-SB" pitchFamily="65" charset="-120"/>
              </a:rPr>
              <a:t>突顯主題</a:t>
            </a:r>
            <a:r>
              <a:rPr lang="zh-TW" altLang="en-US" b="1" dirty="0" smtClean="0">
                <a:latin typeface="DFKai-SB" pitchFamily="65" charset="-120"/>
                <a:ea typeface="DFKai-SB" pitchFamily="65" charset="-120"/>
              </a:rPr>
              <a:t>：幫助組員集中心思在本段經文的主題上，達到本次查經的目標。</a:t>
            </a:r>
          </a:p>
          <a:p>
            <a:pPr>
              <a:buNone/>
            </a:pPr>
            <a:r>
              <a:rPr lang="zh-TW" altLang="en-US" b="1" dirty="0" smtClean="0">
                <a:latin typeface="DFKai-SB" pitchFamily="65" charset="-120"/>
                <a:ea typeface="DFKai-SB" pitchFamily="65" charset="-120"/>
              </a:rPr>
              <a:t>     </a:t>
            </a:r>
            <a:r>
              <a:rPr lang="en-US" altLang="zh-TW" b="1" dirty="0" smtClean="0">
                <a:latin typeface="DFKai-SB" pitchFamily="65" charset="-120"/>
                <a:ea typeface="DFKai-SB" pitchFamily="65" charset="-120"/>
              </a:rPr>
              <a:t>C.</a:t>
            </a:r>
            <a:r>
              <a:rPr lang="zh-TW" altLang="en-US" b="1" dirty="0" smtClean="0">
                <a:solidFill>
                  <a:srgbClr val="FF0000"/>
                </a:solidFill>
                <a:latin typeface="DFKai-SB" pitchFamily="65" charset="-120"/>
                <a:ea typeface="DFKai-SB" pitchFamily="65" charset="-120"/>
              </a:rPr>
              <a:t>引發思想</a:t>
            </a:r>
            <a:r>
              <a:rPr lang="zh-TW" altLang="en-US" b="1" dirty="0" smtClean="0">
                <a:latin typeface="DFKai-SB" pitchFamily="65" charset="-120"/>
                <a:ea typeface="DFKai-SB" pitchFamily="65" charset="-120"/>
              </a:rPr>
              <a:t>：引發組員開始思想這段經文與世俗觀念的對比。</a:t>
            </a:r>
            <a:endParaRPr lang="en-US"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lgn="ctr">
              <a:buNone/>
            </a:pPr>
            <a:r>
              <a:rPr lang="en-US" sz="7200" b="1" dirty="0" smtClean="0">
                <a:solidFill>
                  <a:srgbClr val="FF0000"/>
                </a:solidFill>
                <a:latin typeface="DFKai-SB" pitchFamily="65" charset="-120"/>
                <a:ea typeface="DFKai-SB" pitchFamily="65" charset="-120"/>
              </a:rPr>
              <a:t>Exercise!</a:t>
            </a:r>
            <a:endParaRPr lang="en-US" sz="7200" b="1" dirty="0">
              <a:solidFill>
                <a:srgbClr val="FF0000"/>
              </a:solidFill>
              <a:latin typeface="DFKai-SB" pitchFamily="65" charset="-120"/>
              <a:ea typeface="DFKai-SB" pitchFamily="65" charset="-12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34962"/>
          </a:xfrm>
        </p:spPr>
        <p:txBody>
          <a:bodyPr>
            <a:normAutofit fontScale="90000"/>
          </a:bodyPr>
          <a:lstStyle/>
          <a:p>
            <a:endParaRPr lang="en-US" dirty="0"/>
          </a:p>
        </p:txBody>
      </p:sp>
      <p:sp>
        <p:nvSpPr>
          <p:cNvPr id="3" name="Content Placeholder 2"/>
          <p:cNvSpPr>
            <a:spLocks noGrp="1"/>
          </p:cNvSpPr>
          <p:nvPr>
            <p:ph idx="1"/>
          </p:nvPr>
        </p:nvSpPr>
        <p:spPr>
          <a:xfrm>
            <a:off x="0" y="381000"/>
            <a:ext cx="8991600" cy="6172200"/>
          </a:xfrm>
        </p:spPr>
        <p:txBody>
          <a:bodyPr>
            <a:noAutofit/>
          </a:bodyPr>
          <a:lstStyle/>
          <a:p>
            <a:r>
              <a:rPr lang="zh-TW" altLang="en-US" sz="3800" b="1" dirty="0" smtClean="0">
                <a:latin typeface="DFKai-SB" pitchFamily="65" charset="-120"/>
                <a:ea typeface="DFKai-SB" pitchFamily="65" charset="-120"/>
              </a:rPr>
              <a:t>當一個團契或查經班，決定了一個年度或一季的小組查經內容後，若決定要專卷查經，接下來可按這卷聖經的篇幅，將每次查經的進度安排出來。例如：約翰福音有廿一章，若用半年</a:t>
            </a:r>
            <a:r>
              <a:rPr lang="en-US" altLang="zh-TW" sz="3800" b="1" dirty="0" smtClean="0">
                <a:latin typeface="DFKai-SB" pitchFamily="65" charset="-120"/>
                <a:ea typeface="DFKai-SB" pitchFamily="65" charset="-120"/>
              </a:rPr>
              <a:t>26</a:t>
            </a:r>
            <a:r>
              <a:rPr lang="zh-TW" altLang="en-US" sz="3800" b="1" dirty="0" smtClean="0">
                <a:latin typeface="DFKai-SB" pitchFamily="65" charset="-120"/>
                <a:ea typeface="DFKai-SB" pitchFamily="65" charset="-120"/>
              </a:rPr>
              <a:t>週查考，則平均每次約一章（另有幾次是講道、見證聚會，或請講員宏觀介紹本卷聖經並歸納之）。決定了每次查經的經文後，帶領者可按下列歸納法查經的步驟，預備帶領組員查考這段經文。</a:t>
            </a:r>
            <a:endParaRPr lang="en-US" sz="3800" b="1" dirty="0">
              <a:latin typeface="DFKai-SB" pitchFamily="65" charset="-120"/>
              <a:ea typeface="DFKai-SB" pitchFamily="65" charset="-12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914400"/>
          </a:xfrm>
        </p:spPr>
        <p:txBody>
          <a:bodyPr>
            <a:normAutofit/>
          </a:bodyPr>
          <a:lstStyle/>
          <a:p>
            <a:r>
              <a:rPr lang="zh-TW" altLang="en-US" sz="4800" b="1" dirty="0" smtClean="0">
                <a:latin typeface="DFKai-SB" pitchFamily="65" charset="-120"/>
                <a:ea typeface="DFKai-SB" pitchFamily="65" charset="-120"/>
              </a:rPr>
              <a:t>團契小組查經流程</a:t>
            </a:r>
            <a:endParaRPr lang="en-US" sz="4800" b="1" dirty="0">
              <a:latin typeface="DFKai-SB" pitchFamily="65" charset="-120"/>
              <a:ea typeface="DFKai-SB" pitchFamily="65" charset="-120"/>
            </a:endParaRPr>
          </a:p>
        </p:txBody>
      </p:sp>
      <p:sp>
        <p:nvSpPr>
          <p:cNvPr id="3" name="Content Placeholder 2"/>
          <p:cNvSpPr>
            <a:spLocks noGrp="1"/>
          </p:cNvSpPr>
          <p:nvPr>
            <p:ph idx="1"/>
          </p:nvPr>
        </p:nvSpPr>
        <p:spPr>
          <a:xfrm>
            <a:off x="76200" y="1143000"/>
            <a:ext cx="8915400" cy="5486400"/>
          </a:xfrm>
        </p:spPr>
        <p:txBody>
          <a:bodyPr>
            <a:normAutofit/>
          </a:bodyPr>
          <a:lstStyle/>
          <a:p>
            <a:pPr>
              <a:buNone/>
            </a:pPr>
            <a:r>
              <a:rPr lang="zh-TW" altLang="en-US" sz="4000" b="1" dirty="0" smtClean="0">
                <a:solidFill>
                  <a:srgbClr val="FF0000"/>
                </a:solidFill>
                <a:latin typeface="DFKai-SB" pitchFamily="65" charset="-120"/>
                <a:ea typeface="DFKai-SB" pitchFamily="65" charset="-120"/>
              </a:rPr>
              <a:t>安排成立小組</a:t>
            </a:r>
            <a:r>
              <a:rPr lang="zh-TW" altLang="en-US" sz="4000" b="1" dirty="0" smtClean="0">
                <a:latin typeface="DFKai-SB" pitchFamily="65" charset="-120"/>
                <a:ea typeface="DFKai-SB" pitchFamily="65" charset="-120"/>
              </a:rPr>
              <a:t>、決定內容、</a:t>
            </a:r>
            <a:r>
              <a:rPr lang="zh-TW" altLang="en-US" sz="4000" b="1" dirty="0" smtClean="0">
                <a:solidFill>
                  <a:srgbClr val="FF0000"/>
                </a:solidFill>
                <a:latin typeface="DFKai-SB" pitchFamily="65" charset="-120"/>
                <a:ea typeface="DFKai-SB" pitchFamily="65" charset="-120"/>
              </a:rPr>
              <a:t>分段查經</a:t>
            </a:r>
            <a:endParaRPr lang="en-US" altLang="zh-TW" sz="4000" b="1" dirty="0" smtClean="0">
              <a:solidFill>
                <a:srgbClr val="FF0000"/>
              </a:solidFill>
              <a:latin typeface="DFKai-SB" pitchFamily="65" charset="-120"/>
              <a:ea typeface="DFKai-SB" pitchFamily="65" charset="-120"/>
            </a:endParaRPr>
          </a:p>
          <a:p>
            <a:pPr>
              <a:buNone/>
            </a:pPr>
            <a:r>
              <a:rPr lang="en-US"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熟讀經文</a:t>
            </a:r>
            <a:endParaRPr lang="en-US" altLang="zh-TW" sz="4000" b="1" dirty="0" smtClean="0">
              <a:solidFill>
                <a:srgbClr val="FF0000"/>
              </a:solidFill>
              <a:latin typeface="DFKai-SB" pitchFamily="65" charset="-120"/>
              <a:ea typeface="DFKai-SB" pitchFamily="65" charset="-120"/>
              <a:sym typeface="Wingdings" pitchFamily="2" charset="2"/>
            </a:endParaRPr>
          </a:p>
          <a:p>
            <a:pPr>
              <a:buNone/>
            </a:pPr>
            <a:r>
              <a:rPr lang="en-US"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觀察上下文</a:t>
            </a:r>
            <a:r>
              <a:rPr lang="zh-TW" altLang="en-US" sz="4000" b="1" dirty="0" smtClean="0">
                <a:latin typeface="DFKai-SB" pitchFamily="65" charset="-120"/>
                <a:ea typeface="DFKai-SB" pitchFamily="65" charset="-120"/>
                <a:sym typeface="Wingdings" pitchFamily="2" charset="2"/>
              </a:rPr>
              <a:t>、文體和背景</a:t>
            </a:r>
            <a:endParaRPr lang="en-US" altLang="zh-TW" sz="4000" b="1" dirty="0" smtClean="0">
              <a:latin typeface="DFKai-SB" pitchFamily="65" charset="-120"/>
              <a:ea typeface="DFKai-SB" pitchFamily="65" charset="-120"/>
              <a:sym typeface="Wingdings" pitchFamily="2" charset="2"/>
            </a:endParaRPr>
          </a:p>
          <a:p>
            <a:pPr>
              <a:buNone/>
            </a:pPr>
            <a:r>
              <a:rPr lang="en-US"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歸納主題和分段</a:t>
            </a:r>
            <a:endParaRPr lang="en-US" altLang="zh-TW" sz="4000" b="1" dirty="0" smtClean="0">
              <a:solidFill>
                <a:srgbClr val="FF0000"/>
              </a:solidFill>
              <a:latin typeface="DFKai-SB" pitchFamily="65" charset="-120"/>
              <a:ea typeface="DFKai-SB" pitchFamily="65" charset="-120"/>
              <a:sym typeface="Wingdings" pitchFamily="2" charset="2"/>
            </a:endParaRPr>
          </a:p>
          <a:p>
            <a:pPr>
              <a:buNone/>
            </a:pPr>
            <a:r>
              <a:rPr lang="en-US"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解釋</a:t>
            </a:r>
            <a:endParaRPr lang="en-US" altLang="zh-TW" sz="4000" b="1" dirty="0" smtClean="0">
              <a:solidFill>
                <a:srgbClr val="FF0000"/>
              </a:solidFill>
              <a:latin typeface="DFKai-SB" pitchFamily="65" charset="-120"/>
              <a:ea typeface="DFKai-SB" pitchFamily="65" charset="-120"/>
              <a:sym typeface="Wingdings" pitchFamily="2" charset="2"/>
            </a:endParaRPr>
          </a:p>
          <a:p>
            <a:pPr>
              <a:buNone/>
            </a:pPr>
            <a:r>
              <a:rPr lang="en-US" altLang="zh-TW"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應用</a:t>
            </a:r>
            <a:endParaRPr lang="en-US" altLang="zh-TW" sz="4000" b="1" dirty="0" smtClean="0">
              <a:solidFill>
                <a:srgbClr val="FF0000"/>
              </a:solidFill>
              <a:latin typeface="DFKai-SB" pitchFamily="65" charset="-120"/>
              <a:ea typeface="DFKai-SB" pitchFamily="65" charset="-120"/>
              <a:sym typeface="Wingdings" pitchFamily="2" charset="2"/>
            </a:endParaRPr>
          </a:p>
          <a:p>
            <a:pPr>
              <a:buNone/>
            </a:pPr>
            <a:r>
              <a:rPr lang="en-US" sz="4000" b="1" dirty="0" smtClean="0">
                <a:latin typeface="DFKai-SB" pitchFamily="65" charset="-120"/>
                <a:ea typeface="DFKai-SB" pitchFamily="65" charset="-120"/>
                <a:sym typeface="Wingdings" pitchFamily="2" charset="2"/>
              </a:rPr>
              <a:t></a:t>
            </a:r>
            <a:r>
              <a:rPr lang="zh-TW" altLang="en-US" sz="4000" b="1" dirty="0" smtClean="0">
                <a:solidFill>
                  <a:srgbClr val="FF0000"/>
                </a:solidFill>
                <a:latin typeface="DFKai-SB" pitchFamily="65" charset="-120"/>
                <a:ea typeface="DFKai-SB" pitchFamily="65" charset="-120"/>
                <a:sym typeface="Wingdings" pitchFamily="2" charset="2"/>
              </a:rPr>
              <a:t>編寫帶領查經時所需要問的問題</a:t>
            </a:r>
            <a:endParaRPr lang="en-US" sz="4000" b="1" dirty="0">
              <a:solidFill>
                <a:srgbClr val="FF0000"/>
              </a:solidFill>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417638"/>
          </a:xfrm>
        </p:spPr>
        <p:txBody>
          <a:bodyPr>
            <a:noAutofit/>
          </a:bodyPr>
          <a:lstStyle/>
          <a:p>
            <a:r>
              <a:rPr lang="zh-TW" altLang="en-US" sz="4800" b="1" dirty="0">
                <a:latin typeface="DFKai-SB" pitchFamily="65" charset="-120"/>
                <a:ea typeface="DFKai-SB" pitchFamily="65" charset="-120"/>
              </a:rPr>
              <a:t>在閱讀的時候，嘗試從</a:t>
            </a:r>
            <a:r>
              <a:rPr lang="zh-TW" altLang="en-US" sz="4800" b="1" dirty="0">
                <a:solidFill>
                  <a:srgbClr val="FF0000"/>
                </a:solidFill>
                <a:latin typeface="DFKai-SB" pitchFamily="65" charset="-120"/>
                <a:ea typeface="DFKai-SB" pitchFamily="65" charset="-120"/>
              </a:rPr>
              <a:t>作者</a:t>
            </a:r>
            <a:r>
              <a:rPr lang="zh-TW" altLang="en-US" sz="4800" b="1" dirty="0">
                <a:latin typeface="DFKai-SB" pitchFamily="65" charset="-120"/>
                <a:ea typeface="DFKai-SB" pitchFamily="65" charset="-120"/>
              </a:rPr>
              <a:t>文學</a:t>
            </a:r>
            <a:r>
              <a:rPr lang="zh-TW" altLang="en-US" sz="4800" b="1" dirty="0">
                <a:solidFill>
                  <a:srgbClr val="FF0000"/>
                </a:solidFill>
                <a:latin typeface="DFKai-SB" pitchFamily="65" charset="-120"/>
                <a:ea typeface="DFKai-SB" pitchFamily="65" charset="-120"/>
              </a:rPr>
              <a:t>寫作的脈絡</a:t>
            </a:r>
            <a:r>
              <a:rPr lang="zh-TW" altLang="en-US" sz="4800" b="1" dirty="0">
                <a:latin typeface="DFKai-SB" pitchFamily="65" charset="-120"/>
                <a:ea typeface="DFKai-SB" pitchFamily="65" charset="-120"/>
              </a:rPr>
              <a:t>，來分段落</a:t>
            </a:r>
            <a:r>
              <a:rPr lang="zh-TW" altLang="en-US" sz="4800" b="1" dirty="0" smtClean="0">
                <a:latin typeface="DFKai-SB" pitchFamily="65" charset="-120"/>
                <a:ea typeface="DFKai-SB" pitchFamily="65" charset="-120"/>
              </a:rPr>
              <a:t>。</a:t>
            </a:r>
            <a:endParaRPr lang="en-US" sz="4800" dirty="0">
              <a:latin typeface="DFKai-SB" pitchFamily="65" charset="-120"/>
              <a:ea typeface="DFKai-SB" pitchFamily="65" charset="-120"/>
            </a:endParaRPr>
          </a:p>
        </p:txBody>
      </p:sp>
      <p:sp>
        <p:nvSpPr>
          <p:cNvPr id="3" name="Content Placeholder 2"/>
          <p:cNvSpPr>
            <a:spLocks noGrp="1"/>
          </p:cNvSpPr>
          <p:nvPr>
            <p:ph idx="1"/>
          </p:nvPr>
        </p:nvSpPr>
        <p:spPr>
          <a:xfrm>
            <a:off x="152400" y="1600200"/>
            <a:ext cx="8991600" cy="5181600"/>
          </a:xfrm>
        </p:spPr>
        <p:txBody>
          <a:bodyPr>
            <a:normAutofit fontScale="77500" lnSpcReduction="20000"/>
          </a:bodyPr>
          <a:lstStyle/>
          <a:p>
            <a:pPr>
              <a:buNone/>
            </a:pPr>
            <a:r>
              <a:rPr lang="zh-CN" altLang="en-US" b="1" u="sng" dirty="0">
                <a:solidFill>
                  <a:srgbClr val="FF0000"/>
                </a:solidFill>
                <a:latin typeface="DFKai-SB" pitchFamily="65" charset="-120"/>
                <a:ea typeface="DFKai-SB" pitchFamily="65" charset="-120"/>
              </a:rPr>
              <a:t>如何做分段觀察</a:t>
            </a:r>
            <a:r>
              <a:rPr lang="zh-CN" altLang="en-US" b="1" u="sng" dirty="0">
                <a:latin typeface="DFKai-SB" pitchFamily="65" charset="-120"/>
                <a:ea typeface="DFKai-SB" pitchFamily="65" charset="-120"/>
              </a:rPr>
              <a:t>：</a:t>
            </a:r>
            <a:endParaRPr lang="en-US" b="1" dirty="0">
              <a:latin typeface="DFKai-SB" pitchFamily="65" charset="-120"/>
              <a:ea typeface="DFKai-SB" pitchFamily="65" charset="-120"/>
            </a:endParaRPr>
          </a:p>
          <a:p>
            <a:pPr>
              <a:buNone/>
            </a:pPr>
            <a:r>
              <a:rPr lang="en-US" b="1" dirty="0">
                <a:solidFill>
                  <a:srgbClr val="FF0000"/>
                </a:solidFill>
                <a:latin typeface="DFKai-SB" pitchFamily="65" charset="-120"/>
                <a:ea typeface="DFKai-SB" pitchFamily="65" charset="-120"/>
              </a:rPr>
              <a:t>1.</a:t>
            </a:r>
            <a:r>
              <a:rPr lang="zh-TW" altLang="en-US" b="1" dirty="0">
                <a:solidFill>
                  <a:srgbClr val="FF0000"/>
                </a:solidFill>
                <a:latin typeface="DFKai-SB" pitchFamily="65" charset="-120"/>
                <a:ea typeface="DFKai-SB" pitchFamily="65" charset="-120"/>
              </a:rPr>
              <a:t>反覆讀經文幾次，依文體按以下角度整理經文</a:t>
            </a:r>
            <a:endParaRPr lang="en-US" b="1" dirty="0">
              <a:solidFill>
                <a:srgbClr val="FF0000"/>
              </a:solidFill>
              <a:latin typeface="DFKai-SB" pitchFamily="65" charset="-120"/>
              <a:ea typeface="DFKai-SB" pitchFamily="65" charset="-120"/>
            </a:endParaRPr>
          </a:p>
          <a:p>
            <a:pPr>
              <a:buNone/>
            </a:pPr>
            <a:r>
              <a:rPr lang="en-US" b="1" dirty="0">
                <a:solidFill>
                  <a:srgbClr val="FF0000"/>
                </a:solidFill>
                <a:latin typeface="DFKai-SB" pitchFamily="65" charset="-120"/>
                <a:ea typeface="DFKai-SB" pitchFamily="65" charset="-120"/>
              </a:rPr>
              <a:t>2.</a:t>
            </a:r>
            <a:r>
              <a:rPr lang="zh-CN" altLang="en-US" b="1" dirty="0">
                <a:solidFill>
                  <a:srgbClr val="FF0000"/>
                </a:solidFill>
                <a:latin typeface="DFKai-SB" pitchFamily="65" charset="-120"/>
                <a:ea typeface="DFKai-SB" pitchFamily="65" charset="-120"/>
              </a:rPr>
              <a:t>記敘文分段觀察的角度</a:t>
            </a:r>
            <a:endParaRPr lang="en-US" b="1" dirty="0">
              <a:solidFill>
                <a:srgbClr val="FF0000"/>
              </a:solidFill>
              <a:latin typeface="DFKai-SB" pitchFamily="65" charset="-120"/>
              <a:ea typeface="DFKai-SB" pitchFamily="65" charset="-120"/>
            </a:endParaRPr>
          </a:p>
          <a:p>
            <a:r>
              <a:rPr lang="en-US" b="1" dirty="0">
                <a:latin typeface="DFKai-SB" pitchFamily="65" charset="-120"/>
                <a:ea typeface="DFKai-SB" pitchFamily="65" charset="-120"/>
              </a:rPr>
              <a:t>a.</a:t>
            </a:r>
            <a:r>
              <a:rPr lang="zh-TW" altLang="en-US" b="1" dirty="0">
                <a:solidFill>
                  <a:srgbClr val="FF0000"/>
                </a:solidFill>
                <a:latin typeface="DFKai-SB" pitchFamily="65" charset="-120"/>
                <a:ea typeface="DFKai-SB" pitchFamily="65" charset="-120"/>
              </a:rPr>
              <a:t>事件主體</a:t>
            </a:r>
            <a:r>
              <a:rPr lang="zh-TW" altLang="en-US" b="1" dirty="0">
                <a:latin typeface="DFKai-SB" pitchFamily="65" charset="-120"/>
                <a:ea typeface="DFKai-SB" pitchFamily="65" charset="-120"/>
              </a:rPr>
              <a:t>（</a:t>
            </a:r>
            <a:r>
              <a:rPr lang="en-US" b="1" dirty="0">
                <a:solidFill>
                  <a:srgbClr val="FF0000"/>
                </a:solidFill>
                <a:latin typeface="DFKai-SB" pitchFamily="65" charset="-120"/>
                <a:ea typeface="DFKai-SB" pitchFamily="65" charset="-120"/>
              </a:rPr>
              <a:t>what</a:t>
            </a:r>
            <a:r>
              <a:rPr lang="zh-TW" altLang="en-US" b="1" dirty="0">
                <a:latin typeface="DFKai-SB" pitchFamily="65" charset="-120"/>
                <a:ea typeface="DFKai-SB" pitchFamily="65" charset="-120"/>
              </a:rPr>
              <a:t>）：</a:t>
            </a:r>
            <a:r>
              <a:rPr lang="en-US" b="1" dirty="0">
                <a:latin typeface="DFKai-SB" pitchFamily="65" charset="-120"/>
                <a:ea typeface="DFKai-SB" pitchFamily="65" charset="-120"/>
              </a:rPr>
              <a:t>4</a:t>
            </a:r>
            <a:r>
              <a:rPr lang="zh-TW" altLang="en-US" b="1" dirty="0">
                <a:latin typeface="DFKai-SB" pitchFamily="65" charset="-120"/>
                <a:ea typeface="DFKai-SB" pitchFamily="65" charset="-120"/>
              </a:rPr>
              <a:t>－</a:t>
            </a:r>
            <a:r>
              <a:rPr lang="en-US" b="1" dirty="0">
                <a:latin typeface="DFKai-SB" pitchFamily="65" charset="-120"/>
                <a:ea typeface="DFKai-SB" pitchFamily="65" charset="-120"/>
              </a:rPr>
              <a:t>6</a:t>
            </a:r>
            <a:r>
              <a:rPr lang="zh-TW" altLang="en-US" b="1" dirty="0">
                <a:latin typeface="DFKai-SB" pitchFamily="65" charset="-120"/>
                <a:ea typeface="DFKai-SB" pitchFamily="65" charset="-120"/>
              </a:rPr>
              <a:t>字的標題或簡短的敘述句</a:t>
            </a:r>
            <a:endParaRPr lang="en-US" b="1" dirty="0">
              <a:latin typeface="DFKai-SB" pitchFamily="65" charset="-120"/>
              <a:ea typeface="DFKai-SB" pitchFamily="65" charset="-120"/>
            </a:endParaRPr>
          </a:p>
          <a:p>
            <a:r>
              <a:rPr lang="en-US" b="1" dirty="0">
                <a:latin typeface="DFKai-SB" pitchFamily="65" charset="-120"/>
                <a:ea typeface="DFKai-SB" pitchFamily="65" charset="-120"/>
              </a:rPr>
              <a:t>b.</a:t>
            </a:r>
            <a:r>
              <a:rPr lang="zh-TW" altLang="en-US" b="1" u="sng" dirty="0">
                <a:solidFill>
                  <a:srgbClr val="FF0000"/>
                </a:solidFill>
                <a:latin typeface="DFKai-SB" pitchFamily="65" charset="-120"/>
                <a:ea typeface="DFKai-SB" pitchFamily="65" charset="-120"/>
              </a:rPr>
              <a:t>前段大要</a:t>
            </a:r>
            <a:r>
              <a:rPr lang="zh-TW" altLang="en-US" b="1" dirty="0">
                <a:latin typeface="DFKai-SB" pitchFamily="65" charset="-120"/>
                <a:ea typeface="DFKai-SB" pitchFamily="65" charset="-120"/>
              </a:rPr>
              <a:t>：記下大體內容即可</a:t>
            </a:r>
            <a:endParaRPr lang="en-US" b="1" dirty="0">
              <a:latin typeface="DFKai-SB" pitchFamily="65" charset="-120"/>
              <a:ea typeface="DFKai-SB" pitchFamily="65" charset="-120"/>
            </a:endParaRPr>
          </a:p>
          <a:p>
            <a:r>
              <a:rPr lang="en-US" b="1" dirty="0">
                <a:latin typeface="DFKai-SB" pitchFamily="65" charset="-120"/>
                <a:ea typeface="DFKai-SB" pitchFamily="65" charset="-120"/>
              </a:rPr>
              <a:t>c.</a:t>
            </a:r>
            <a:r>
              <a:rPr lang="zh-CN" altLang="en-US" b="1" dirty="0">
                <a:latin typeface="DFKai-SB" pitchFamily="65" charset="-120"/>
                <a:ea typeface="DFKai-SB" pitchFamily="65" charset="-120"/>
              </a:rPr>
              <a:t>人物、角色（</a:t>
            </a:r>
            <a:r>
              <a:rPr lang="en-US" b="1" dirty="0">
                <a:solidFill>
                  <a:srgbClr val="FF0000"/>
                </a:solidFill>
                <a:latin typeface="DFKai-SB" pitchFamily="65" charset="-120"/>
                <a:ea typeface="DFKai-SB" pitchFamily="65" charset="-120"/>
              </a:rPr>
              <a:t>who</a:t>
            </a:r>
            <a:r>
              <a:rPr lang="zh-CN" altLang="en-US" b="1" dirty="0">
                <a:latin typeface="DFKai-SB" pitchFamily="65" charset="-120"/>
                <a:ea typeface="DFKai-SB" pitchFamily="65" charset="-120"/>
              </a:rPr>
              <a:t>）：主角、配角</a:t>
            </a:r>
            <a:endParaRPr lang="en-US" b="1" dirty="0">
              <a:latin typeface="DFKai-SB" pitchFamily="65" charset="-120"/>
              <a:ea typeface="DFKai-SB" pitchFamily="65" charset="-120"/>
            </a:endParaRPr>
          </a:p>
          <a:p>
            <a:r>
              <a:rPr lang="en-US" b="1" dirty="0">
                <a:latin typeface="DFKai-SB" pitchFamily="65" charset="-120"/>
                <a:ea typeface="DFKai-SB" pitchFamily="65" charset="-120"/>
              </a:rPr>
              <a:t>d.</a:t>
            </a:r>
            <a:r>
              <a:rPr lang="zh-TW" altLang="en-US" b="1" dirty="0">
                <a:latin typeface="DFKai-SB" pitchFamily="65" charset="-120"/>
                <a:ea typeface="DFKai-SB" pitchFamily="65" charset="-120"/>
              </a:rPr>
              <a:t>時間（</a:t>
            </a:r>
            <a:r>
              <a:rPr lang="en-US" b="1" dirty="0">
                <a:solidFill>
                  <a:srgbClr val="FF0000"/>
                </a:solidFill>
                <a:latin typeface="DFKai-SB" pitchFamily="65" charset="-120"/>
                <a:ea typeface="DFKai-SB" pitchFamily="65" charset="-120"/>
              </a:rPr>
              <a:t>when</a:t>
            </a:r>
            <a:r>
              <a:rPr lang="zh-TW" altLang="en-US" b="1" dirty="0">
                <a:latin typeface="DFKai-SB" pitchFamily="65" charset="-120"/>
                <a:ea typeface="DFKai-SB" pitchFamily="65" charset="-120"/>
              </a:rPr>
              <a:t>）：歷史性、什麼情況</a:t>
            </a:r>
            <a:endParaRPr lang="en-US" b="1" dirty="0">
              <a:latin typeface="DFKai-SB" pitchFamily="65" charset="-120"/>
              <a:ea typeface="DFKai-SB" pitchFamily="65" charset="-120"/>
            </a:endParaRPr>
          </a:p>
          <a:p>
            <a:r>
              <a:rPr lang="en-US" b="1" dirty="0">
                <a:latin typeface="DFKai-SB" pitchFamily="65" charset="-120"/>
                <a:ea typeface="DFKai-SB" pitchFamily="65" charset="-120"/>
              </a:rPr>
              <a:t>e.</a:t>
            </a:r>
            <a:r>
              <a:rPr lang="zh-TW" altLang="en-US" b="1" dirty="0">
                <a:latin typeface="DFKai-SB" pitchFamily="65" charset="-120"/>
                <a:ea typeface="DFKai-SB" pitchFamily="65" charset="-120"/>
              </a:rPr>
              <a:t>地點（</a:t>
            </a:r>
            <a:r>
              <a:rPr lang="en-US" b="1" dirty="0">
                <a:solidFill>
                  <a:srgbClr val="FF0000"/>
                </a:solidFill>
                <a:latin typeface="DFKai-SB" pitchFamily="65" charset="-120"/>
                <a:ea typeface="DFKai-SB" pitchFamily="65" charset="-120"/>
              </a:rPr>
              <a:t>where</a:t>
            </a:r>
            <a:r>
              <a:rPr lang="zh-TW" altLang="en-US" b="1" dirty="0">
                <a:latin typeface="DFKai-SB" pitchFamily="65" charset="-120"/>
                <a:ea typeface="DFKai-SB" pitchFamily="65" charset="-120"/>
              </a:rPr>
              <a:t>）：地名、場所、距離</a:t>
            </a:r>
            <a:endParaRPr lang="en-US" b="1" dirty="0">
              <a:latin typeface="DFKai-SB" pitchFamily="65" charset="-120"/>
              <a:ea typeface="DFKai-SB" pitchFamily="65" charset="-120"/>
            </a:endParaRPr>
          </a:p>
          <a:p>
            <a:r>
              <a:rPr lang="en-US" b="1" dirty="0">
                <a:latin typeface="DFKai-SB" pitchFamily="65" charset="-120"/>
                <a:ea typeface="DFKai-SB" pitchFamily="65" charset="-120"/>
              </a:rPr>
              <a:t>f.</a:t>
            </a:r>
            <a:r>
              <a:rPr lang="zh-TW" altLang="en-US" b="1" dirty="0">
                <a:latin typeface="DFKai-SB" pitchFamily="65" charset="-120"/>
                <a:ea typeface="DFKai-SB" pitchFamily="65" charset="-120"/>
              </a:rPr>
              <a:t>事件發生原因（</a:t>
            </a:r>
            <a:r>
              <a:rPr lang="en-US" b="1" dirty="0">
                <a:solidFill>
                  <a:srgbClr val="FF0000"/>
                </a:solidFill>
                <a:latin typeface="DFKai-SB" pitchFamily="65" charset="-120"/>
                <a:ea typeface="DFKai-SB" pitchFamily="65" charset="-120"/>
              </a:rPr>
              <a:t>why</a:t>
            </a:r>
            <a:r>
              <a:rPr lang="zh-TW" altLang="en-US" b="1" dirty="0">
                <a:latin typeface="DFKai-SB" pitchFamily="65" charset="-120"/>
                <a:ea typeface="DFKai-SB" pitchFamily="65" charset="-120"/>
              </a:rPr>
              <a:t>）：寫經文上有的即可，勿加入自己的推測</a:t>
            </a:r>
            <a:endParaRPr lang="en-US" b="1" dirty="0">
              <a:latin typeface="DFKai-SB" pitchFamily="65" charset="-120"/>
              <a:ea typeface="DFKai-SB" pitchFamily="65" charset="-120"/>
            </a:endParaRPr>
          </a:p>
          <a:p>
            <a:r>
              <a:rPr lang="en-US" b="1" dirty="0">
                <a:latin typeface="DFKai-SB" pitchFamily="65" charset="-120"/>
                <a:ea typeface="DFKai-SB" pitchFamily="65" charset="-120"/>
              </a:rPr>
              <a:t>g.</a:t>
            </a:r>
            <a:r>
              <a:rPr lang="zh-TW" altLang="en-US" b="1" dirty="0">
                <a:latin typeface="DFKai-SB" pitchFamily="65" charset="-120"/>
                <a:ea typeface="DFKai-SB" pitchFamily="65" charset="-120"/>
              </a:rPr>
              <a:t>事件經過（</a:t>
            </a:r>
            <a:r>
              <a:rPr lang="en-US" b="1" dirty="0">
                <a:solidFill>
                  <a:srgbClr val="FF0000"/>
                </a:solidFill>
                <a:latin typeface="DFKai-SB" pitchFamily="65" charset="-120"/>
                <a:ea typeface="DFKai-SB" pitchFamily="65" charset="-120"/>
              </a:rPr>
              <a:t>how</a:t>
            </a:r>
            <a:r>
              <a:rPr lang="zh-TW" altLang="en-US" b="1" dirty="0">
                <a:latin typeface="DFKai-SB" pitchFamily="65" charset="-120"/>
                <a:ea typeface="DFKai-SB" pitchFamily="65" charset="-120"/>
              </a:rPr>
              <a:t>）：將經文稍做分段整理</a:t>
            </a:r>
            <a:endParaRPr lang="en-US" b="1" dirty="0">
              <a:latin typeface="DFKai-SB" pitchFamily="65" charset="-120"/>
              <a:ea typeface="DFKai-SB" pitchFamily="65" charset="-120"/>
            </a:endParaRPr>
          </a:p>
          <a:p>
            <a:r>
              <a:rPr lang="en-US" b="1" dirty="0">
                <a:latin typeface="DFKai-SB" pitchFamily="65" charset="-120"/>
                <a:ea typeface="DFKai-SB" pitchFamily="65" charset="-120"/>
              </a:rPr>
              <a:t>h.</a:t>
            </a:r>
            <a:r>
              <a:rPr lang="zh-CN" altLang="en-US" b="1" dirty="0">
                <a:latin typeface="DFKai-SB" pitchFamily="65" charset="-120"/>
                <a:ea typeface="DFKai-SB" pitchFamily="65" charset="-120"/>
              </a:rPr>
              <a:t>結果或影響（</a:t>
            </a:r>
            <a:r>
              <a:rPr lang="en-US" b="1" dirty="0">
                <a:solidFill>
                  <a:srgbClr val="FF0000"/>
                </a:solidFill>
                <a:latin typeface="DFKai-SB" pitchFamily="65" charset="-120"/>
                <a:ea typeface="DFKai-SB" pitchFamily="65" charset="-120"/>
              </a:rPr>
              <a:t>wherefore</a:t>
            </a:r>
            <a:r>
              <a:rPr lang="zh-CN" altLang="en-US" b="1" dirty="0">
                <a:latin typeface="DFKai-SB" pitchFamily="65" charset="-120"/>
                <a:ea typeface="DFKai-SB" pitchFamily="65" charset="-120"/>
              </a:rPr>
              <a:t>）：寫經文上有的即可</a:t>
            </a:r>
            <a:endParaRPr lang="en-US" b="1" dirty="0">
              <a:latin typeface="DFKai-SB" pitchFamily="65" charset="-120"/>
              <a:ea typeface="DFKai-SB" pitchFamily="65" charset="-120"/>
            </a:endParaRPr>
          </a:p>
          <a:p>
            <a:r>
              <a:rPr lang="en-US" b="1" dirty="0" err="1">
                <a:latin typeface="DFKai-SB" pitchFamily="65" charset="-120"/>
                <a:ea typeface="DFKai-SB" pitchFamily="65" charset="-120"/>
              </a:rPr>
              <a:t>i</a:t>
            </a:r>
            <a:r>
              <a:rPr lang="en-US" b="1" dirty="0">
                <a:latin typeface="DFKai-SB" pitchFamily="65" charset="-120"/>
                <a:ea typeface="DFKai-SB" pitchFamily="65" charset="-120"/>
              </a:rPr>
              <a:t>.</a:t>
            </a:r>
            <a:r>
              <a:rPr lang="zh-TW" altLang="en-US" b="1" u="sng" dirty="0">
                <a:solidFill>
                  <a:srgbClr val="FF0000"/>
                </a:solidFill>
                <a:latin typeface="DFKai-SB" pitchFamily="65" charset="-120"/>
                <a:ea typeface="DFKai-SB" pitchFamily="65" charset="-120"/>
              </a:rPr>
              <a:t>後段大要</a:t>
            </a:r>
            <a:r>
              <a:rPr lang="zh-TW" altLang="en-US" b="1" dirty="0">
                <a:latin typeface="DFKai-SB" pitchFamily="65" charset="-120"/>
                <a:ea typeface="DFKai-SB" pitchFamily="65" charset="-120"/>
              </a:rPr>
              <a:t>：記下大體內容即可</a:t>
            </a:r>
            <a:endParaRPr lang="en-US" b="1" dirty="0">
              <a:latin typeface="DFKai-SB" pitchFamily="65" charset="-120"/>
              <a:ea typeface="DFKai-SB" pitchFamily="65" charset="-12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 presetClass="entr" presetSubtype="4" fill="hold" grpId="0"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3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6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3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9000"/>
                            </p:stCondLst>
                            <p:childTnLst>
                              <p:par>
                                <p:cTn id="20" presetID="2" presetClass="entr" presetSubtype="4" fill="hold" grpId="0"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additive="base">
                                        <p:cTn id="22"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3" dur="3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12000"/>
                            </p:stCondLst>
                            <p:childTnLst>
                              <p:par>
                                <p:cTn id="25" presetID="2" presetClass="entr" presetSubtype="4"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3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3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5000"/>
                            </p:stCondLst>
                            <p:childTnLst>
                              <p:par>
                                <p:cTn id="30" presetID="2" presetClass="entr" presetSubtype="4"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additive="base">
                                        <p:cTn id="3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3" dur="3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8000"/>
                            </p:stCondLst>
                            <p:childTnLst>
                              <p:par>
                                <p:cTn id="35" presetID="2" presetClass="entr" presetSubtype="4"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3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par>
                          <p:cTn id="39" fill="hold">
                            <p:stCondLst>
                              <p:cond delay="21000"/>
                            </p:stCondLst>
                            <p:childTnLst>
                              <p:par>
                                <p:cTn id="40" presetID="2" presetClass="entr" presetSubtype="4" fill="hold" grpId="0" nodeType="after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 calcmode="lin" valueType="num">
                                      <p:cBhvr additive="base">
                                        <p:cTn id="42"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3" dur="30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par>
                          <p:cTn id="44" fill="hold">
                            <p:stCondLst>
                              <p:cond delay="24000"/>
                            </p:stCondLst>
                            <p:childTnLst>
                              <p:par>
                                <p:cTn id="45" presetID="2" presetClass="entr" presetSubtype="4"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3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par>
                          <p:cTn id="49" fill="hold">
                            <p:stCondLst>
                              <p:cond delay="27000"/>
                            </p:stCondLst>
                            <p:childTnLst>
                              <p:par>
                                <p:cTn id="50" presetID="2" presetClass="entr" presetSubtype="4" fill="hold" grpId="0" nodeType="after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 calcmode="lin" valueType="num">
                                      <p:cBhvr additive="base">
                                        <p:cTn id="52"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3" dur="3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par>
                          <p:cTn id="54" fill="hold">
                            <p:stCondLst>
                              <p:cond delay="30000"/>
                            </p:stCondLst>
                            <p:childTnLst>
                              <p:par>
                                <p:cTn id="55" presetID="2" presetClass="entr" presetSubtype="4" fill="hold" grpId="0" nodeType="after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 calcmode="lin" valueType="num">
                                      <p:cBhvr additive="base">
                                        <p:cTn id="57"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8" dur="30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33000"/>
                            </p:stCondLst>
                            <p:childTnLst>
                              <p:par>
                                <p:cTn id="60" presetID="2" presetClass="entr" presetSubtype="4" fill="hold" grpId="0" nodeType="after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 calcmode="lin" valueType="num">
                                      <p:cBhvr additive="base">
                                        <p:cTn id="62" dur="3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3" dur="3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zh-TW" altLang="en-US" sz="6600" b="1" dirty="0" smtClean="0">
                <a:latin typeface="DFKai-SB" pitchFamily="65" charset="-120"/>
                <a:ea typeface="DFKai-SB" pitchFamily="65" charset="-120"/>
              </a:rPr>
              <a:t>觀察</a:t>
            </a:r>
            <a:endParaRPr lang="en-US" sz="6600" dirty="0"/>
          </a:p>
        </p:txBody>
      </p:sp>
      <p:sp>
        <p:nvSpPr>
          <p:cNvPr id="3" name="Content Placeholder 2"/>
          <p:cNvSpPr>
            <a:spLocks noGrp="1"/>
          </p:cNvSpPr>
          <p:nvPr>
            <p:ph idx="1"/>
          </p:nvPr>
        </p:nvSpPr>
        <p:spPr/>
        <p:txBody>
          <a:bodyPr/>
          <a:lstStyle/>
          <a:p>
            <a:r>
              <a:rPr lang="zh-TW" altLang="en-US" b="1" dirty="0" smtClean="0">
                <a:latin typeface="DFKai-SB" pitchFamily="65" charset="-120"/>
                <a:ea typeface="DFKai-SB" pitchFamily="65" charset="-120"/>
              </a:rPr>
              <a:t>先觀察這段經文的</a:t>
            </a:r>
            <a:endParaRPr lang="en-US" altLang="zh-TW" b="1" dirty="0" smtClean="0">
              <a:latin typeface="DFKai-SB" pitchFamily="65" charset="-120"/>
              <a:ea typeface="DFKai-SB" pitchFamily="65" charset="-120"/>
            </a:endParaRPr>
          </a:p>
          <a:p>
            <a:pPr marL="514350" indent="-514350">
              <a:buNone/>
            </a:pPr>
            <a:r>
              <a:rPr lang="en-US" altLang="zh-TW" sz="4800" b="1" dirty="0" smtClean="0">
                <a:latin typeface="DFKai-SB" pitchFamily="65" charset="-120"/>
                <a:ea typeface="DFKai-SB" pitchFamily="65" charset="-120"/>
              </a:rPr>
              <a:t>	1. </a:t>
            </a:r>
            <a:r>
              <a:rPr lang="zh-TW" altLang="en-US" sz="4800" b="1" dirty="0" smtClean="0">
                <a:latin typeface="DFKai-SB" pitchFamily="65" charset="-120"/>
                <a:ea typeface="DFKai-SB" pitchFamily="65" charset="-120"/>
              </a:rPr>
              <a:t>上下文、</a:t>
            </a:r>
            <a:endParaRPr lang="en-US" altLang="zh-TW" sz="4800" b="1" dirty="0" smtClean="0">
              <a:latin typeface="DFKai-SB" pitchFamily="65" charset="-120"/>
              <a:ea typeface="DFKai-SB" pitchFamily="65" charset="-120"/>
            </a:endParaRPr>
          </a:p>
          <a:p>
            <a:pPr marL="514350" indent="-514350">
              <a:buNone/>
            </a:pPr>
            <a:r>
              <a:rPr lang="en-US" altLang="zh-TW" sz="4800" b="1" dirty="0">
                <a:latin typeface="DFKai-SB" pitchFamily="65" charset="-120"/>
                <a:ea typeface="DFKai-SB" pitchFamily="65" charset="-120"/>
              </a:rPr>
              <a:t>	</a:t>
            </a:r>
            <a:r>
              <a:rPr lang="en-US" altLang="zh-TW" sz="4800" b="1" dirty="0" smtClean="0">
                <a:latin typeface="DFKai-SB" pitchFamily="65" charset="-120"/>
                <a:ea typeface="DFKai-SB" pitchFamily="65" charset="-120"/>
              </a:rPr>
              <a:t>2. </a:t>
            </a:r>
            <a:r>
              <a:rPr lang="zh-TW" altLang="en-US" sz="4800" b="1" dirty="0" smtClean="0">
                <a:latin typeface="DFKai-SB" pitchFamily="65" charset="-120"/>
                <a:ea typeface="DFKai-SB" pitchFamily="65" charset="-120"/>
              </a:rPr>
              <a:t>文體、</a:t>
            </a:r>
            <a:endParaRPr lang="en-US" altLang="zh-TW" sz="4800" b="1" dirty="0" smtClean="0">
              <a:latin typeface="DFKai-SB" pitchFamily="65" charset="-120"/>
              <a:ea typeface="DFKai-SB" pitchFamily="65" charset="-120"/>
            </a:endParaRPr>
          </a:p>
          <a:p>
            <a:pPr marL="514350" indent="-514350">
              <a:buNone/>
            </a:pPr>
            <a:r>
              <a:rPr lang="en-US" altLang="zh-TW" sz="4800" b="1" dirty="0" smtClean="0">
                <a:latin typeface="DFKai-SB" pitchFamily="65" charset="-120"/>
                <a:ea typeface="DFKai-SB" pitchFamily="65" charset="-120"/>
              </a:rPr>
              <a:t>	3. </a:t>
            </a:r>
            <a:r>
              <a:rPr lang="zh-TW" altLang="en-US" sz="4800" b="1" dirty="0" smtClean="0">
                <a:latin typeface="DFKai-SB" pitchFamily="65" charset="-120"/>
                <a:ea typeface="DFKai-SB" pitchFamily="65" charset="-120"/>
              </a:rPr>
              <a:t>背景</a:t>
            </a:r>
            <a:endParaRPr lang="en-US" sz="4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1219200"/>
          </a:xfrm>
        </p:spPr>
        <p:txBody>
          <a:bodyPr>
            <a:normAutofit/>
          </a:bodyPr>
          <a:lstStyle/>
          <a:p>
            <a:r>
              <a:rPr lang="zh-TW" altLang="en-US" sz="5400" b="1" dirty="0" smtClean="0">
                <a:latin typeface="DFKai-SB" pitchFamily="65" charset="-120"/>
                <a:ea typeface="DFKai-SB" pitchFamily="65" charset="-120"/>
              </a:rPr>
              <a:t>什麼是上下文？</a:t>
            </a:r>
          </a:p>
        </p:txBody>
      </p:sp>
      <p:sp>
        <p:nvSpPr>
          <p:cNvPr id="3" name="Content Placeholder 2"/>
          <p:cNvSpPr>
            <a:spLocks noGrp="1"/>
          </p:cNvSpPr>
          <p:nvPr>
            <p:ph idx="1"/>
          </p:nvPr>
        </p:nvSpPr>
        <p:spPr>
          <a:xfrm>
            <a:off x="0" y="1295400"/>
            <a:ext cx="8991600" cy="5410200"/>
          </a:xfrm>
        </p:spPr>
        <p:txBody>
          <a:bodyPr>
            <a:noAutofit/>
          </a:bodyPr>
          <a:lstStyle/>
          <a:p>
            <a:r>
              <a:rPr lang="zh-TW" altLang="en-US" sz="2800" b="1" dirty="0" smtClean="0">
                <a:latin typeface="DFKai-SB" pitchFamily="65" charset="-120"/>
                <a:ea typeface="DFKai-SB" pitchFamily="65" charset="-120"/>
              </a:rPr>
              <a:t>狹義的“上下文”是指與一段聖經前後直接相關的經文。例如：馬太福音五章四十三至四十四節“要愛你們的仇敵”這項著名的教訓，最直接相關的前後經文是馬太福音第五章第一節起的八福和山上寶訓。主耶穌先在前面啟示了天國子民的品格和行為後，才提出“愛仇敵”這項知易行難的教訓；而五章四十五節至四十八節就是這項教訓的“下文”，說明了愛仇敵的原因和胸襟是來自神超越的愛。</a:t>
            </a:r>
          </a:p>
          <a:p>
            <a:pPr>
              <a:buNone/>
            </a:pPr>
            <a:r>
              <a:rPr lang="zh-TW" altLang="en-US" sz="2800" b="1" dirty="0" smtClean="0">
                <a:latin typeface="DFKai-SB" pitchFamily="65" charset="-120"/>
                <a:ea typeface="DFKai-SB" pitchFamily="65" charset="-120"/>
              </a:rPr>
              <a:t> 　　廣義的上下文則不單是本段聖經前後的經文，而是由近而遠與這段經文主題相關的全卷（例：馬太福音）及全本聖經，都是上下文。</a:t>
            </a:r>
            <a:endParaRPr lang="en-US" sz="2800"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838200"/>
          </a:xfrm>
        </p:spPr>
        <p:txBody>
          <a:bodyPr>
            <a:normAutofit/>
          </a:bodyPr>
          <a:lstStyle/>
          <a:p>
            <a:r>
              <a:rPr lang="zh-TW" altLang="en-US" sz="4800" b="1" dirty="0" smtClean="0">
                <a:latin typeface="DFKai-SB" pitchFamily="65" charset="-120"/>
                <a:ea typeface="DFKai-SB" pitchFamily="65" charset="-120"/>
              </a:rPr>
              <a:t>如何觀察上下文？</a:t>
            </a:r>
            <a:endParaRPr lang="en-US" sz="4800" dirty="0">
              <a:latin typeface="DFKai-SB" pitchFamily="65" charset="-120"/>
              <a:ea typeface="DFKai-SB" pitchFamily="65" charset="-120"/>
            </a:endParaRPr>
          </a:p>
        </p:txBody>
      </p:sp>
      <p:sp>
        <p:nvSpPr>
          <p:cNvPr id="3" name="Content Placeholder 2"/>
          <p:cNvSpPr>
            <a:spLocks noGrp="1"/>
          </p:cNvSpPr>
          <p:nvPr>
            <p:ph idx="1"/>
          </p:nvPr>
        </p:nvSpPr>
        <p:spPr>
          <a:xfrm>
            <a:off x="0" y="914400"/>
            <a:ext cx="8991600" cy="5943600"/>
          </a:xfrm>
        </p:spPr>
        <p:txBody>
          <a:bodyPr>
            <a:noAutofit/>
          </a:bodyPr>
          <a:lstStyle/>
          <a:p>
            <a:pPr>
              <a:buNone/>
            </a:pPr>
            <a:r>
              <a:rPr lang="en-US" altLang="zh-TW" b="1" dirty="0" smtClean="0">
                <a:latin typeface="DFKai-SB" pitchFamily="65" charset="-120"/>
                <a:ea typeface="DFKai-SB" pitchFamily="65" charset="-120"/>
              </a:rPr>
              <a:t>a.</a:t>
            </a:r>
            <a:r>
              <a:rPr lang="zh-TW" altLang="en-US" b="1" dirty="0" smtClean="0">
                <a:latin typeface="DFKai-SB" pitchFamily="65" charset="-120"/>
                <a:ea typeface="DFKai-SB" pitchFamily="65" charset="-120"/>
              </a:rPr>
              <a:t>前後關聯</a:t>
            </a:r>
          </a:p>
          <a:p>
            <a:pPr>
              <a:buNone/>
            </a:pPr>
            <a:r>
              <a:rPr lang="zh-TW" altLang="en-US" b="1" dirty="0" smtClean="0">
                <a:latin typeface="DFKai-SB" pitchFamily="65" charset="-120"/>
                <a:ea typeface="DFKai-SB" pitchFamily="65" charset="-120"/>
              </a:rPr>
              <a:t>    預備帶領查經時，先速讀並熟讀這段聖經的全​​章及全卷，觀察這段聖經在全卷及全章中的前後關聯。例如：羅馬書十二章一至二節的前面關聯是一至十一章講到的因信稱義之必要、方法、結果；後面的關聯是十三章至十六章，講到因信稱義者的生活實踐。</a:t>
            </a:r>
          </a:p>
          <a:p>
            <a:pPr>
              <a:buNone/>
            </a:pPr>
            <a:r>
              <a:rPr lang="en-US" altLang="zh-TW" b="1" dirty="0" smtClean="0">
                <a:latin typeface="DFKai-SB" pitchFamily="65" charset="-120"/>
                <a:ea typeface="DFKai-SB" pitchFamily="65" charset="-120"/>
              </a:rPr>
              <a:t>b.</a:t>
            </a:r>
            <a:r>
              <a:rPr lang="zh-TW" altLang="en-US" b="1" dirty="0" smtClean="0">
                <a:latin typeface="DFKai-SB" pitchFamily="65" charset="-120"/>
                <a:ea typeface="DFKai-SB" pitchFamily="65" charset="-120"/>
              </a:rPr>
              <a:t>文法、思路和用辭</a:t>
            </a:r>
          </a:p>
          <a:p>
            <a:pPr>
              <a:buNone/>
            </a:pPr>
            <a:r>
              <a:rPr lang="zh-TW" altLang="en-US" b="1" dirty="0" smtClean="0">
                <a:latin typeface="DFKai-SB" pitchFamily="65" charset="-120"/>
                <a:ea typeface="DFKai-SB" pitchFamily="65" charset="-120"/>
              </a:rPr>
              <a:t>　　聖經中不同的作者常有其特別的文法、思路和用辭，必須學習分辨；但因是同一個聖靈所默示的，在本質上仍是一貫的。</a:t>
            </a:r>
            <a:endParaRPr lang="en-US" dirty="0">
              <a:latin typeface="DFKai-SB" pitchFamily="65" charset="-120"/>
              <a:ea typeface="DFKai-SB" pitchFamily="65" charset="-12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304800"/>
          </a:xfrm>
        </p:spPr>
        <p:txBody>
          <a:bodyPr>
            <a:normAutofit fontScale="90000"/>
          </a:bodyPr>
          <a:lstStyle/>
          <a:p>
            <a:endParaRPr lang="en-US" b="1" dirty="0">
              <a:latin typeface="DFKai-SB" pitchFamily="65" charset="-120"/>
              <a:ea typeface="DFKai-SB" pitchFamily="65" charset="-120"/>
            </a:endParaRPr>
          </a:p>
        </p:txBody>
      </p:sp>
      <p:sp>
        <p:nvSpPr>
          <p:cNvPr id="3" name="Content Placeholder 2"/>
          <p:cNvSpPr>
            <a:spLocks noGrp="1"/>
          </p:cNvSpPr>
          <p:nvPr>
            <p:ph idx="1"/>
          </p:nvPr>
        </p:nvSpPr>
        <p:spPr>
          <a:xfrm>
            <a:off x="0" y="0"/>
            <a:ext cx="8991600" cy="6858000"/>
          </a:xfrm>
        </p:spPr>
        <p:txBody>
          <a:bodyPr>
            <a:noAutofit/>
          </a:bodyPr>
          <a:lstStyle/>
          <a:p>
            <a:pPr>
              <a:buNone/>
            </a:pPr>
            <a:r>
              <a:rPr lang="zh-TW" altLang="en-US" sz="2400" b="1" dirty="0" smtClean="0">
                <a:latin typeface="DFKai-SB" pitchFamily="65" charset="-120"/>
                <a:ea typeface="DFKai-SB" pitchFamily="65" charset="-120"/>
              </a:rPr>
              <a:t>舉例說明</a:t>
            </a:r>
            <a:r>
              <a:rPr lang="zh-TW" altLang="en-US" sz="2300" b="1" dirty="0" smtClean="0">
                <a:latin typeface="DFKai-SB" pitchFamily="65" charset="-120"/>
                <a:ea typeface="DFKai-SB" pitchFamily="65" charset="-120"/>
              </a:rPr>
              <a:t>：</a:t>
            </a:r>
            <a:r>
              <a:rPr lang="zh-TW" altLang="en-US" sz="2400" b="1" dirty="0" smtClean="0">
                <a:latin typeface="DFKai-SB" pitchFamily="65" charset="-120"/>
                <a:ea typeface="DFKai-SB" pitchFamily="65" charset="-120"/>
              </a:rPr>
              <a:t>使徒行傳十三章四十八節“凡預定得永生的人都信了”。這句話是否說神一早就“預定”了一班人得永生，於是這班人很自然的信了？若是這樣，不被預定的人當然就不會信，他們的滅亡不是他們的錯，是因為神沒有預定。這成了與宿命論無別，亦與聖經一貫的教訓有衝突。若你這樣解釋，一開始就與該經文的上文（第</a:t>
            </a:r>
            <a:r>
              <a:rPr lang="en-US" altLang="zh-TW" sz="2400" b="1" dirty="0" smtClean="0">
                <a:latin typeface="DFKai-SB" pitchFamily="65" charset="-120"/>
                <a:ea typeface="DFKai-SB" pitchFamily="65" charset="-120"/>
              </a:rPr>
              <a:t>46</a:t>
            </a:r>
            <a:r>
              <a:rPr lang="zh-TW" altLang="en-US" sz="2400" b="1" dirty="0" smtClean="0">
                <a:latin typeface="DFKai-SB" pitchFamily="65" charset="-120"/>
                <a:ea typeface="DFKai-SB" pitchFamily="65" charset="-120"/>
              </a:rPr>
              <a:t>節）互相矛盾。在那上文中，保羅責備那些拒絕福音的猶太人，說“</a:t>
            </a:r>
            <a:r>
              <a:rPr lang="zh-TW" altLang="en-US" sz="2400" b="1" dirty="0" smtClean="0">
                <a:solidFill>
                  <a:srgbClr val="FF0000"/>
                </a:solidFill>
                <a:latin typeface="DFKai-SB" pitchFamily="65" charset="-120"/>
                <a:ea typeface="DFKai-SB" pitchFamily="65" charset="-120"/>
              </a:rPr>
              <a:t>他們自己棄絕這道，斷定自己不配得永生</a:t>
            </a:r>
            <a:r>
              <a:rPr lang="zh-TW" altLang="en-US" sz="2400" b="1" dirty="0" smtClean="0">
                <a:latin typeface="DFKai-SB" pitchFamily="65" charset="-120"/>
                <a:ea typeface="DFKai-SB" pitchFamily="65" charset="-120"/>
              </a:rPr>
              <a:t>”。他們不得永生，是出於他們自己的拒絕。我們須從</a:t>
            </a:r>
            <a:r>
              <a:rPr lang="zh-TW" altLang="en-US" sz="2400" b="1" dirty="0" smtClean="0">
                <a:solidFill>
                  <a:srgbClr val="FF0000"/>
                </a:solidFill>
                <a:latin typeface="DFKai-SB" pitchFamily="65" charset="-120"/>
                <a:ea typeface="DFKai-SB" pitchFamily="65" charset="-120"/>
              </a:rPr>
              <a:t>全本聖經一般性的文法和思路</a:t>
            </a:r>
            <a:r>
              <a:rPr lang="zh-TW" altLang="en-US" sz="2400" b="1" dirty="0" smtClean="0">
                <a:latin typeface="DFKai-SB" pitchFamily="65" charset="-120"/>
                <a:ea typeface="DFKai-SB" pitchFamily="65" charset="-120"/>
              </a:rPr>
              <a:t>去明白類似這處的“預定”的經文。</a:t>
            </a:r>
          </a:p>
          <a:p>
            <a:pPr>
              <a:buNone/>
            </a:pPr>
            <a:r>
              <a:rPr lang="zh-TW" altLang="en-US" sz="2400" b="1" dirty="0" smtClean="0">
                <a:latin typeface="DFKai-SB" pitchFamily="65" charset="-120"/>
                <a:ea typeface="DFKai-SB" pitchFamily="65" charset="-120"/>
              </a:rPr>
              <a:t>　　“預定”的問題可從兩方面去看：（一）神是超越時間與空間的（舊約的“聖”是有這涵義，例如：何十一</a:t>
            </a:r>
            <a:r>
              <a:rPr lang="en-US" altLang="zh-TW" sz="2400" b="1" dirty="0" smtClean="0">
                <a:latin typeface="DFKai-SB" pitchFamily="65" charset="-120"/>
                <a:ea typeface="DFKai-SB" pitchFamily="65" charset="-120"/>
              </a:rPr>
              <a:t>9</a:t>
            </a:r>
            <a:r>
              <a:rPr lang="zh-TW" altLang="en-US" sz="2400" b="1" dirty="0" smtClean="0">
                <a:latin typeface="DFKai-SB" pitchFamily="65" charset="-120"/>
                <a:ea typeface="DFKai-SB" pitchFamily="65" charset="-120"/>
              </a:rPr>
              <a:t>）。我們之所以有過去、現在及將來，是因為我們會變老和死，活於時間內。對於神，一切都在祂眼前同時存在。聖經在不少地方說神在太初（即無限的過去）預定了什麼什麼，是用人有限的語言（這裡也指希伯來文及希臘文）來表達神的無限。（二）這類“預定”的經文的目的是要叫我們認出神是有計劃的神，是為了強調神是掌管著整個歷史的神，這與聖經的歷史觀有關。</a:t>
            </a:r>
            <a:endParaRPr lang="en-US" sz="2400" dirty="0">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zh-CN" altLang="en-US" sz="5400" b="1" dirty="0" smtClean="0">
                <a:latin typeface="DFKai-SB" pitchFamily="65" charset="-120"/>
                <a:ea typeface="DFKai-SB" pitchFamily="65" charset="-120"/>
              </a:rPr>
              <a:t>文體</a:t>
            </a:r>
            <a:r>
              <a:rPr lang="zh-CN" altLang="en-US" b="1" dirty="0" smtClean="0"/>
              <a:t> （</a:t>
            </a:r>
            <a:r>
              <a:rPr lang="en-US" b="1" dirty="0"/>
              <a:t>Style</a:t>
            </a:r>
            <a:r>
              <a:rPr lang="zh-CN" altLang="en-US" b="1" dirty="0" smtClean="0"/>
              <a:t>）</a:t>
            </a:r>
            <a:endParaRPr lang="en-US" dirty="0"/>
          </a:p>
        </p:txBody>
      </p:sp>
      <p:sp>
        <p:nvSpPr>
          <p:cNvPr id="3" name="Content Placeholder 2"/>
          <p:cNvSpPr>
            <a:spLocks noGrp="1"/>
          </p:cNvSpPr>
          <p:nvPr>
            <p:ph idx="1"/>
          </p:nvPr>
        </p:nvSpPr>
        <p:spPr>
          <a:xfrm>
            <a:off x="0" y="685800"/>
            <a:ext cx="9067800" cy="6019800"/>
          </a:xfrm>
        </p:spPr>
        <p:txBody>
          <a:bodyPr>
            <a:noAutofit/>
          </a:bodyPr>
          <a:lstStyle/>
          <a:p>
            <a:pPr>
              <a:buNone/>
            </a:pPr>
            <a:r>
              <a:rPr lang="zh-TW" altLang="en-US" sz="2800" b="1" dirty="0" smtClean="0">
                <a:latin typeface="DFKai-SB" pitchFamily="65" charset="-120"/>
                <a:ea typeface="DFKai-SB" pitchFamily="65" charset="-120"/>
              </a:rPr>
              <a:t>查經時注重：</a:t>
            </a:r>
          </a:p>
          <a:p>
            <a:pPr>
              <a:buNone/>
            </a:pPr>
            <a:r>
              <a:rPr lang="zh-TW" altLang="en-US" sz="2800" b="1" dirty="0" smtClean="0">
                <a:solidFill>
                  <a:srgbClr val="FF0000"/>
                </a:solidFill>
                <a:latin typeface="DFKai-SB" pitchFamily="65" charset="-120"/>
                <a:ea typeface="DFKai-SB" pitchFamily="65" charset="-120"/>
              </a:rPr>
              <a:t>論述性</a:t>
            </a:r>
            <a:r>
              <a:rPr lang="en-US" altLang="zh-TW" sz="2800" b="1" dirty="0" smtClean="0">
                <a:latin typeface="DFKai-SB" pitchFamily="65" charset="-120"/>
                <a:ea typeface="DFKai-SB" pitchFamily="65" charset="-120"/>
              </a:rPr>
              <a:t>(Discourse):</a:t>
            </a:r>
            <a:r>
              <a:rPr lang="zh-TW" altLang="en-US" sz="2800" b="1" dirty="0" smtClean="0">
                <a:latin typeface="DFKai-SB" pitchFamily="65" charset="-120"/>
                <a:ea typeface="DFKai-SB" pitchFamily="65" charset="-120"/>
              </a:rPr>
              <a:t>舊約的大小先知書</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新約四福音書中的教訓和新約書信</a:t>
            </a:r>
          </a:p>
          <a:p>
            <a:pPr>
              <a:buNone/>
            </a:pPr>
            <a:r>
              <a:rPr lang="en-US" altLang="zh-TW" sz="2800" b="1" dirty="0" smtClean="0">
                <a:latin typeface="DFKai-SB" pitchFamily="65" charset="-120"/>
                <a:ea typeface="DFKai-SB" pitchFamily="65" charset="-120"/>
              </a:rPr>
              <a:t>	</a:t>
            </a:r>
            <a:r>
              <a:rPr lang="zh-TW" altLang="en-US" sz="2800" b="1" dirty="0" smtClean="0">
                <a:solidFill>
                  <a:srgbClr val="00B050"/>
                </a:solidFill>
                <a:latin typeface="DFKai-SB" pitchFamily="65" charset="-120"/>
                <a:ea typeface="DFKai-SB" pitchFamily="65" charset="-120"/>
              </a:rPr>
              <a:t>直接回應：有何教訓、督責，如何歸正、學義</a:t>
            </a:r>
          </a:p>
          <a:p>
            <a:pPr>
              <a:buNone/>
            </a:pPr>
            <a:r>
              <a:rPr lang="zh-TW" altLang="en-US" sz="2800" b="1" dirty="0" smtClean="0">
                <a:solidFill>
                  <a:srgbClr val="FF0000"/>
                </a:solidFill>
                <a:latin typeface="DFKai-SB" pitchFamily="65" charset="-120"/>
                <a:ea typeface="DFKai-SB" pitchFamily="65" charset="-120"/>
              </a:rPr>
              <a:t>敘述性</a:t>
            </a:r>
            <a:r>
              <a:rPr lang="en-US" altLang="zh-TW" sz="2800" b="1" dirty="0" smtClean="0">
                <a:latin typeface="DFKai-SB" pitchFamily="65" charset="-120"/>
                <a:ea typeface="DFKai-SB" pitchFamily="65" charset="-120"/>
              </a:rPr>
              <a:t>(Narrative):</a:t>
            </a:r>
            <a:r>
              <a:rPr lang="zh-TW" altLang="en-US" sz="2800" b="1" dirty="0" smtClean="0">
                <a:latin typeface="DFKai-SB" pitchFamily="65" charset="-120"/>
                <a:ea typeface="DFKai-SB" pitchFamily="65" charset="-120"/>
              </a:rPr>
              <a:t>舊約十七卷歷史書</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新約四卷福音書和使徒行傳</a:t>
            </a:r>
          </a:p>
          <a:p>
            <a:pPr>
              <a:buNone/>
            </a:pPr>
            <a:r>
              <a:rPr lang="en-US" altLang="zh-TW" sz="2800" b="1" dirty="0" smtClean="0">
                <a:latin typeface="DFKai-SB" pitchFamily="65" charset="-120"/>
                <a:ea typeface="DFKai-SB" pitchFamily="65" charset="-120"/>
              </a:rPr>
              <a:t>	</a:t>
            </a:r>
            <a:r>
              <a:rPr lang="zh-TW" altLang="en-US" sz="2800" b="1" dirty="0" smtClean="0">
                <a:solidFill>
                  <a:srgbClr val="00B050"/>
                </a:solidFill>
                <a:latin typeface="DFKai-SB" pitchFamily="65" charset="-120"/>
                <a:ea typeface="DFKai-SB" pitchFamily="65" charset="-120"/>
              </a:rPr>
              <a:t>經驗類比：有何榜樣和鑑戒，危機與轉機</a:t>
            </a:r>
          </a:p>
          <a:p>
            <a:pPr>
              <a:buNone/>
            </a:pPr>
            <a:r>
              <a:rPr lang="zh-TW" altLang="en-US" sz="2800" b="1" dirty="0" smtClean="0">
                <a:solidFill>
                  <a:srgbClr val="FF0000"/>
                </a:solidFill>
                <a:latin typeface="DFKai-SB" pitchFamily="65" charset="-120"/>
                <a:ea typeface="DFKai-SB" pitchFamily="65" charset="-120"/>
              </a:rPr>
              <a:t>詩歌體</a:t>
            </a:r>
            <a:r>
              <a:rPr lang="en-US" altLang="zh-TW" sz="2800" b="1" dirty="0" smtClean="0">
                <a:latin typeface="DFKai-SB" pitchFamily="65" charset="-120"/>
                <a:ea typeface="DFKai-SB" pitchFamily="65" charset="-120"/>
              </a:rPr>
              <a:t>(Poetry):</a:t>
            </a:r>
            <a:r>
              <a:rPr lang="zh-TW" altLang="en-US" sz="2800" b="1" dirty="0" smtClean="0">
                <a:latin typeface="DFKai-SB" pitchFamily="65" charset="-120"/>
                <a:ea typeface="DFKai-SB" pitchFamily="65" charset="-120"/>
              </a:rPr>
              <a:t>約伯記</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詩篇</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箴言</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傳道書</a:t>
            </a:r>
            <a:r>
              <a:rPr lang="en-US" altLang="zh-TW" sz="2800" b="1" dirty="0" smtClean="0">
                <a:latin typeface="DFKai-SB" pitchFamily="65" charset="-120"/>
                <a:ea typeface="DFKai-SB" pitchFamily="65" charset="-120"/>
              </a:rPr>
              <a:t>/</a:t>
            </a:r>
            <a:r>
              <a:rPr lang="zh-TW" altLang="en-US" sz="2800" b="1" dirty="0" smtClean="0">
                <a:latin typeface="DFKai-SB" pitchFamily="65" charset="-120"/>
                <a:ea typeface="DFKai-SB" pitchFamily="65" charset="-120"/>
              </a:rPr>
              <a:t>雅歌</a:t>
            </a:r>
          </a:p>
          <a:p>
            <a:pPr>
              <a:buNone/>
            </a:pPr>
            <a:r>
              <a:rPr lang="en-US" altLang="zh-TW" sz="2800" b="1" dirty="0" smtClean="0">
                <a:latin typeface="DFKai-SB" pitchFamily="65" charset="-120"/>
                <a:ea typeface="DFKai-SB" pitchFamily="65" charset="-120"/>
              </a:rPr>
              <a:t>	</a:t>
            </a:r>
            <a:r>
              <a:rPr lang="zh-TW" altLang="en-US" sz="2800" b="1" dirty="0" smtClean="0">
                <a:solidFill>
                  <a:srgbClr val="00B050"/>
                </a:solidFill>
                <a:latin typeface="DFKai-SB" pitchFamily="65" charset="-120"/>
                <a:ea typeface="DFKai-SB" pitchFamily="65" charset="-120"/>
              </a:rPr>
              <a:t>共鳴感通：神的所是、所為，人對神的回應</a:t>
            </a:r>
          </a:p>
          <a:p>
            <a:pPr>
              <a:buNone/>
            </a:pPr>
            <a:r>
              <a:rPr lang="zh-TW" altLang="en-US" sz="2800" b="1" dirty="0" smtClean="0">
                <a:solidFill>
                  <a:srgbClr val="FF0000"/>
                </a:solidFill>
                <a:latin typeface="DFKai-SB" pitchFamily="65" charset="-120"/>
                <a:ea typeface="DFKai-SB" pitchFamily="65" charset="-120"/>
              </a:rPr>
              <a:t>啟示性</a:t>
            </a:r>
            <a:r>
              <a:rPr lang="en-US" altLang="zh-TW" sz="2800" b="1" dirty="0" smtClean="0">
                <a:latin typeface="DFKai-SB" pitchFamily="65" charset="-120"/>
                <a:ea typeface="DFKai-SB" pitchFamily="65" charset="-120"/>
              </a:rPr>
              <a:t>(Apocalyptic):</a:t>
            </a:r>
            <a:r>
              <a:rPr lang="zh-TW" altLang="en-US" sz="2800" b="1" dirty="0" smtClean="0">
                <a:latin typeface="DFKai-SB" pitchFamily="65" charset="-120"/>
                <a:ea typeface="DFKai-SB" pitchFamily="65" charset="-120"/>
              </a:rPr>
              <a:t>但以理書（</a:t>
            </a:r>
            <a:r>
              <a:rPr lang="en-US" altLang="zh-TW" sz="2800" b="1" dirty="0" smtClean="0">
                <a:latin typeface="DFKai-SB" pitchFamily="65" charset="-120"/>
                <a:ea typeface="DFKai-SB" pitchFamily="65" charset="-120"/>
              </a:rPr>
              <a:t>7-12</a:t>
            </a:r>
            <a:r>
              <a:rPr lang="zh-TW" altLang="en-US" sz="2800" b="1" dirty="0" smtClean="0">
                <a:latin typeface="DFKai-SB" pitchFamily="65" charset="-120"/>
                <a:ea typeface="DFKai-SB" pitchFamily="65" charset="-120"/>
              </a:rPr>
              <a:t>章）、啟示錄</a:t>
            </a:r>
          </a:p>
          <a:p>
            <a:pPr>
              <a:buNone/>
            </a:pPr>
            <a:r>
              <a:rPr lang="en-US" altLang="zh-TW" sz="2800" b="1" dirty="0" smtClean="0">
                <a:latin typeface="DFKai-SB" pitchFamily="65" charset="-120"/>
                <a:ea typeface="DFKai-SB" pitchFamily="65" charset="-120"/>
              </a:rPr>
              <a:t>	</a:t>
            </a:r>
            <a:r>
              <a:rPr lang="zh-TW" altLang="en-US" sz="2800" b="1" dirty="0" smtClean="0">
                <a:solidFill>
                  <a:srgbClr val="00B050"/>
                </a:solidFill>
                <a:latin typeface="DFKai-SB" pitchFamily="65" charset="-120"/>
                <a:ea typeface="DFKai-SB" pitchFamily="65" charset="-120"/>
              </a:rPr>
              <a:t>已成／必成：預言的實現，末世的光景和預備</a:t>
            </a:r>
            <a:endParaRPr lang="en-US" sz="2800" dirty="0">
              <a:solidFill>
                <a:srgbClr val="00B050"/>
              </a:solidFill>
              <a:latin typeface="DFKai-SB" pitchFamily="65" charset="-120"/>
              <a:ea typeface="DFKai-SB" pitchFamily="65" charset="-12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127</TotalTime>
  <Words>1335</Words>
  <Application>Microsoft Office PowerPoint</Application>
  <PresentationFormat>On-screen Show (4:3)</PresentationFormat>
  <Paragraphs>100</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如何預備分區團契小組查經</vt:lpstr>
      <vt:lpstr>Slide 2</vt:lpstr>
      <vt:lpstr>團契小組查經流程</vt:lpstr>
      <vt:lpstr>在閱讀的時候，嘗試從作者文學寫作的脈絡，來分段落。</vt:lpstr>
      <vt:lpstr>觀察</vt:lpstr>
      <vt:lpstr>什麼是上下文？</vt:lpstr>
      <vt:lpstr>如何觀察上下文？</vt:lpstr>
      <vt:lpstr>Slide 8</vt:lpstr>
      <vt:lpstr>文體 （Style）</vt:lpstr>
      <vt:lpstr>聖經的背景包括哪些方面？</vt:lpstr>
      <vt:lpstr>Slide 11</vt:lpstr>
      <vt:lpstr>Slide 12</vt:lpstr>
      <vt:lpstr>Slide 13</vt:lpstr>
      <vt:lpstr>如何處理或開始『聖經的觀察』？</vt:lpstr>
      <vt:lpstr>如何編寫小組查經的討論問題</vt:lpstr>
      <vt:lpstr>Slide 16</vt:lpstr>
      <vt:lpstr>Slide 17</vt:lpstr>
      <vt:lpstr>如何編寫討論問題？</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如何預備專卷查經</dc:title>
  <dc:creator>David</dc:creator>
  <cp:lastModifiedBy>Sam</cp:lastModifiedBy>
  <cp:revision>28</cp:revision>
  <dcterms:created xsi:type="dcterms:W3CDTF">2018-11-02T19:39:33Z</dcterms:created>
  <dcterms:modified xsi:type="dcterms:W3CDTF">2018-11-09T18:49:22Z</dcterms:modified>
</cp:coreProperties>
</file>