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0" r:id="rId8"/>
    <p:sldId id="268" r:id="rId9"/>
    <p:sldId id="273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CE59-D014-445D-8CC3-242B1CBCE3D2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64E6F-DF04-494F-8966-9B1B658E3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latin typeface="DFKai-SB" pitchFamily="65" charset="-120"/>
                <a:ea typeface="DFKai-SB" pitchFamily="65" charset="-120"/>
              </a:rPr>
              <a:t>如何預備分區團契小組查經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5344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EBCC  2019</a:t>
            </a:r>
          </a:p>
          <a:p>
            <a:r>
              <a:rPr lang="zh-TW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分區團契查經預備</a:t>
            </a:r>
            <a:endParaRPr lang="en-US" altLang="zh-TW" sz="4000" b="1" dirty="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小組查經手冊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校園書房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86740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照希臘文正典</a:t>
            </a:r>
            <a:r>
              <a:rPr lang="en-US" sz="35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中英文聖經都以此為根據</a:t>
            </a:r>
            <a:r>
              <a:rPr lang="en-US" sz="3500" b="1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，歷史書在五經之後，自約書亞記起，至以斯帖記，共＋二卷。但照希伯來文正典，路得記與以斯帖記不算是歷史書，歸入在「著作」</a:t>
            </a:r>
            <a:r>
              <a:rPr lang="en-US" sz="35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正典的第三部分</a:t>
            </a:r>
            <a:r>
              <a:rPr lang="en-US" sz="3500" b="1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3500" b="1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5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在＋卷歷史書中，約書亞記、士師記、撒母耳記上下、列王紀上下六卷列入前先知書，因歷史是</a:t>
            </a:r>
            <a:r>
              <a:rPr lang="zh-CN" altLang="en-US" sz="35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以先知的觀點來分析</a:t>
            </a:r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。還有四卷</a:t>
            </a:r>
            <a:r>
              <a:rPr lang="en-US" sz="3500" b="1" dirty="0"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歷代志上下、以斯拉記及尼希米記，是</a:t>
            </a:r>
            <a:r>
              <a:rPr lang="zh-CN" altLang="en-US" sz="35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以祭司利未人的觀點</a:t>
            </a:r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來敘事，列入舊約最後部分，也歸類在「著作</a:t>
            </a:r>
            <a:r>
              <a:rPr lang="zh-CN" altLang="en-US" sz="3500" b="1" dirty="0" smtClean="0">
                <a:latin typeface="DFKai-SB" pitchFamily="65" charset="-120"/>
                <a:ea typeface="DFKai-SB" pitchFamily="65" charset="-120"/>
              </a:rPr>
              <a:t>」。</a:t>
            </a:r>
            <a:r>
              <a:rPr lang="en-US" sz="3500" b="1" dirty="0">
                <a:latin typeface="DFKai-SB" pitchFamily="65" charset="-120"/>
                <a:ea typeface="DFKai-SB" pitchFamily="65" charset="-120"/>
              </a:rPr>
              <a:t> </a:t>
            </a:r>
          </a:p>
          <a:p>
            <a:r>
              <a:rPr lang="zh-CN" altLang="en-US" sz="3500" b="1" dirty="0">
                <a:latin typeface="DFKai-SB" pitchFamily="65" charset="-120"/>
                <a:ea typeface="DFKai-SB" pitchFamily="65" charset="-120"/>
              </a:rPr>
              <a:t>歷史書七卷中有六卷為前先知書，以先知的歷史哲學或神學來解釋史事。</a:t>
            </a:r>
            <a:endParaRPr lang="en-US" sz="3500" b="1" dirty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sz="5400" b="1" u="sng" dirty="0">
                <a:latin typeface="DFKai-SB" pitchFamily="65" charset="-120"/>
                <a:ea typeface="DFKai-SB" pitchFamily="65" charset="-120"/>
              </a:rPr>
              <a:t>先知觀點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前先知書之歷史觀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</a:t>
            </a:r>
          </a:p>
          <a:p>
            <a:pPr lvl="1"/>
            <a:r>
              <a:rPr lang="zh-CN" altLang="en-US" sz="2900" b="1" u="sng" dirty="0">
                <a:latin typeface="DFKai-SB" pitchFamily="65" charset="-120"/>
                <a:ea typeface="DFKai-SB" pitchFamily="65" charset="-120"/>
              </a:rPr>
              <a:t>史事與史實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歷史以縱切面看，是歷史的事實，但以橫切面看，那是在於</a:t>
            </a:r>
            <a:r>
              <a:rPr lang="zh-CN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歷史的意義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，這是</a:t>
            </a:r>
            <a:r>
              <a:rPr lang="zh-CN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神的啟示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CN" altLang="en-US" sz="2900" b="1" u="sng" dirty="0">
                <a:latin typeface="DFKai-SB" pitchFamily="65" charset="-120"/>
                <a:ea typeface="DFKai-SB" pitchFamily="65" charset="-120"/>
              </a:rPr>
              <a:t>啟示與過程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在神的啟示中，歷史是過程，不是圓周，週而復始，反覆不已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;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這是線，有方向，未必筆直，即使彎曲，</a:t>
            </a:r>
            <a:r>
              <a:rPr lang="zh-CN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仍循方向前往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CN" altLang="en-US" sz="2900" b="1" u="sng" dirty="0">
                <a:latin typeface="DFKai-SB" pitchFamily="65" charset="-120"/>
                <a:ea typeface="DFKai-SB" pitchFamily="65" charset="-120"/>
              </a:rPr>
              <a:t>領導與動進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神是歷史的主，祂必領導前往，向前不後退，不是靜態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900" b="1" dirty="0" err="1">
                <a:latin typeface="DFKai-SB" pitchFamily="65" charset="-120"/>
                <a:ea typeface="DFKai-SB" pitchFamily="65" charset="-120"/>
              </a:rPr>
              <a:t>satic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，而是</a:t>
            </a:r>
            <a:r>
              <a:rPr lang="zh-CN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動進不已</a:t>
            </a:r>
            <a:r>
              <a:rPr 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(dynamic)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CN" altLang="en-US" sz="2900" b="1" u="sng" dirty="0">
                <a:latin typeface="DFKai-SB" pitchFamily="65" charset="-120"/>
                <a:ea typeface="DFKai-SB" pitchFamily="65" charset="-120"/>
              </a:rPr>
              <a:t>目的與終極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前進既有方向，必有目的，</a:t>
            </a:r>
            <a:r>
              <a:rPr lang="zh-CN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向前趨勢必達終極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，即耶和華的日子，那時有彌賽亞出現</a:t>
            </a:r>
            <a:r>
              <a:rPr lang="zh-CN" altLang="en-US" sz="2900" b="1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zh-CN" altLang="en-US" sz="5400" b="1" u="sng" dirty="0">
                <a:latin typeface="DFKai-SB" pitchFamily="65" charset="-120"/>
                <a:ea typeface="DFKai-SB" pitchFamily="65" charset="-120"/>
              </a:rPr>
              <a:t>祭司觀</a:t>
            </a:r>
            <a:r>
              <a:rPr lang="zh-CN" altLang="en-US" sz="5400" b="1" u="sng" dirty="0" smtClean="0">
                <a:latin typeface="DFKai-SB" pitchFamily="65" charset="-120"/>
                <a:ea typeface="DFKai-SB" pitchFamily="65" charset="-120"/>
              </a:rPr>
              <a:t>點</a:t>
            </a:r>
            <a:endParaRPr lang="en-US" sz="5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791200"/>
          </a:xfrm>
        </p:spPr>
        <p:txBody>
          <a:bodyPr/>
          <a:lstStyle/>
          <a:p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歷代志的歷史觀有不同之處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</a:t>
            </a:r>
          </a:p>
          <a:p>
            <a:pPr lvl="1"/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傳統的光輝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歷代志以往昔的歷史傳統為榮，以家譜開始直至被擄。民族的復興也在以斯拉與尼希米兩書。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大衛的永約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神建立大衛的王位與他</a:t>
            </a:r>
            <a:r>
              <a:rPr lang="zh-CN" altLang="en-US" sz="2900" b="1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CN" sz="2900" b="1" dirty="0" smtClean="0">
                <a:latin typeface="DFKai-SB" pitchFamily="65" charset="-120"/>
                <a:ea typeface="DFKai-SB" pitchFamily="65" charset="-120"/>
              </a:rPr>
              <a:t>『</a:t>
            </a:r>
            <a:r>
              <a:rPr lang="zh-CN" altLang="en-US" sz="2900" b="1" dirty="0" smtClean="0"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altLang="zh-CN" sz="2900" b="1" dirty="0" smtClean="0">
                <a:latin typeface="DFKai-SB" pitchFamily="65" charset="-120"/>
                <a:ea typeface="DFKai-SB" pitchFamily="65" charset="-120"/>
              </a:rPr>
              <a:t>』 </a:t>
            </a:r>
            <a:r>
              <a:rPr lang="zh-CN" altLang="en-US" sz="2900" b="1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因他發動建造聖殿，所羅門繼續完成這建殿的大業。大衛既在以色列敬拜的事上有功，聖經作者就不追究他色情的罪，將</a:t>
            </a:r>
            <a:r>
              <a:rPr lang="zh-CN" altLang="en-US" sz="2900" b="1" dirty="0" smtClean="0">
                <a:latin typeface="DFKai-SB" pitchFamily="65" charset="-120"/>
                <a:ea typeface="DFKai-SB" pitchFamily="65" charset="-120"/>
              </a:rPr>
              <a:t>他過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分理想化。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樂觀與希望</a:t>
            </a:r>
            <a:r>
              <a:rPr lang="en-US" sz="2900" b="1" dirty="0">
                <a:latin typeface="DFKai-SB" pitchFamily="65" charset="-120"/>
                <a:ea typeface="DFKai-SB" pitchFamily="65" charset="-120"/>
              </a:rPr>
              <a:t>: </a:t>
            </a:r>
            <a:r>
              <a:rPr lang="zh-CN" altLang="en-US" sz="2900" b="1" dirty="0">
                <a:latin typeface="DFKai-SB" pitchFamily="65" charset="-120"/>
                <a:ea typeface="DFKai-SB" pitchFamily="65" charset="-120"/>
              </a:rPr>
              <a:t>歷代志既以祭司的立場看歷史，耶路撒冷的聖殿，永為信仰的象徵，雖被焚毀，重建是必要的，因為這是復興之道。</a:t>
            </a:r>
            <a:endParaRPr lang="en-US" sz="2900" b="1" dirty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DFKai-SB" pitchFamily="65" charset="-120"/>
                <a:ea typeface="DFKai-SB" pitchFamily="65" charset="-120"/>
              </a:rPr>
              <a:t>請參閱隨堂講義。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143000"/>
          </a:xfrm>
        </p:spPr>
        <p:txBody>
          <a:bodyPr>
            <a:normAutofit/>
          </a:bodyPr>
          <a:lstStyle/>
          <a:p>
            <a:r>
              <a:rPr lang="zh-TW" altLang="en-US" sz="4800" b="1" u="sng" dirty="0" smtClean="0">
                <a:latin typeface="DFKai-SB" pitchFamily="65" charset="-120"/>
                <a:ea typeface="DFKai-SB" pitchFamily="65" charset="-120"/>
              </a:rPr>
              <a:t>如何編寫小組查經的討論問題</a:t>
            </a:r>
            <a:endParaRPr lang="en-US" sz="4800" u="sng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u="sng" dirty="0" smtClean="0">
                <a:latin typeface="DFKai-SB" pitchFamily="65" charset="-120"/>
                <a:ea typeface="DFKai-SB" pitchFamily="65" charset="-120"/>
              </a:rPr>
              <a:t>為何需要編寫討論的問題？</a:t>
            </a:r>
          </a:p>
          <a:p>
            <a:pPr>
              <a:buNone/>
            </a:pP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小組查經不是小組講道、小組考試、自問自答、自由交通；小組查經是由一位帶領者，藉著引發思想的問題，帶領組員深入查考一段經文。因此，如何編寫好的討論問題，就成為極其重要的關鍵。它們就如一串啟開寶庫的鑰匙，將一道道的大門打開，使人逐步深入，得窺全貌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400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好的問題是</a:t>
            </a: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深入查考經文，由外而內：觀察→解釋→應用。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啟發思想，引起討論。 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前後題有連貫性，緊湊而不鬆散。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能在本段經文或較近的上下文之中找到答案。 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400" b="1" dirty="0" smtClean="0">
                <a:latin typeface="DFKai-SB" pitchFamily="65" charset="-120"/>
                <a:ea typeface="DFKai-SB" pitchFamily="65" charset="-120"/>
              </a:rPr>
              <a:t>適合參加者的程度：了解參加者的屬靈程度、年齡、背景、職業，所問的問題深淺合宜。</a:t>
            </a:r>
            <a:endParaRPr lang="en-US" sz="34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不好的問題是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：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1.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太簡單→令人不想回答。例：耶穌和撒瑪利亞婦人談話是在正午嗎？ （約四）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（要避免“是非題”，因為是非題不易引發討論。）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2.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太深奧→無法回答。例：徒十七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22-31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。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神既是獨一的真神，祂為何容許假神和偶像存在？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（此問題無法在本段或較近的上下文找到答案，也不是本段經文的主題。）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3.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太籠統→不知從何說起。例：你在這段經文中看見什麼“亮光”？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4.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易起爭論。例：徒十七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22-31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。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你認為神造地球是六天還是六個時期？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5.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與主題無關→浪費時間，偏離正題。例：你想，撒瑪利亞婦人的六個丈夫是何種人？ （約四）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如何編寫討論問題？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1. </a:t>
            </a:r>
            <a:r>
              <a:rPr lang="zh-TW" altLang="en-US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確立目標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　根據預備階段所得到的主題，先確立本次查經的目標，讓所有的討論問題都朝向這一目標。例如：</a:t>
            </a:r>
            <a:endParaRPr lang="en-US" altLang="zh-TW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TW" b="1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2.</a:t>
            </a:r>
            <a:r>
              <a:rPr lang="zh-TW" altLang="en-US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設計引題（</a:t>
            </a:r>
            <a:r>
              <a:rPr lang="en-US" altLang="zh-TW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Approach questions</a:t>
            </a:r>
            <a:r>
              <a:rPr lang="zh-TW" altLang="en-US" b="1" u="sng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）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　根據本次查經的目標（主題），設計引人入勝的開場白。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　好的引題有三個特色和目的：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     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A.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有趣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：許多人剛開始查經時尚未進入情況，好的引題可以吸引他們的注意力，使他們興趣盎然。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     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B.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突顯主題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：幫助組員集中心思在本段經文的主題上，達到本次查經的目標。</a:t>
            </a:r>
          </a:p>
          <a:p>
            <a:pPr>
              <a:buNone/>
            </a:pP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     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C.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引發思想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：引發組員開始思想這段經文與世俗觀念的對比。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Exercise!</a:t>
            </a: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從民數記第七章，我有什麼好問題可以問，我可以使弟兄姊妹產生熱烈的討論情緒？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從約書亞記第二章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到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13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節，我有什麼好問題可以問，我可以使弟兄姊妹產生熱烈的討論情緒？</a:t>
            </a:r>
            <a:endParaRPr lang="en-US" altLang="zh-TW" sz="3600" b="1" dirty="0" smtClean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從出埃及記第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27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到</a:t>
            </a:r>
            <a:r>
              <a:rPr lang="en-US" altLang="zh-TW" sz="3600" b="1" dirty="0" smtClean="0">
                <a:latin typeface="DFKai-SB" pitchFamily="65" charset="-120"/>
                <a:ea typeface="DFKai-SB" pitchFamily="65" charset="-120"/>
              </a:rPr>
              <a:t>17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節，我有什麼好問題可以問，我可以使弟兄姊妹產生熱烈的討論情緒？</a:t>
            </a:r>
            <a:endParaRPr lang="en-US" sz="36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8000" b="1" u="sng" dirty="0" smtClean="0">
                <a:latin typeface="DFKai-SB" pitchFamily="65" charset="-120"/>
                <a:ea typeface="DFKai-SB" pitchFamily="65" charset="-120"/>
              </a:rPr>
              <a:t>聖經文學分享</a:t>
            </a:r>
            <a:endParaRPr lang="en-US" sz="8000" b="1" u="sng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181600"/>
          </a:xfrm>
        </p:spPr>
        <p:txBody>
          <a:bodyPr>
            <a:normAutofit/>
          </a:bodyPr>
          <a:lstStyle/>
          <a:p>
            <a:r>
              <a:rPr lang="zh-CN" altLang="en-US" sz="8000" b="1" dirty="0">
                <a:latin typeface="DFKai-SB" pitchFamily="65" charset="-120"/>
                <a:ea typeface="DFKai-SB" pitchFamily="65" charset="-120"/>
              </a:rPr>
              <a:t>歷史</a:t>
            </a:r>
            <a:r>
              <a:rPr lang="zh-CN" altLang="en-US" sz="8000" b="1" dirty="0" smtClean="0">
                <a:latin typeface="DFKai-SB" pitchFamily="65" charset="-120"/>
                <a:ea typeface="DFKai-SB" pitchFamily="65" charset="-120"/>
              </a:rPr>
              <a:t>書</a:t>
            </a:r>
            <a:r>
              <a:rPr lang="en-US" altLang="zh-CN" sz="80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80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8000" b="1" dirty="0" smtClean="0">
                <a:latin typeface="DFKai-SB" pitchFamily="65" charset="-120"/>
                <a:ea typeface="DFKai-SB" pitchFamily="65" charset="-120"/>
              </a:rPr>
              <a:t>讀經</a:t>
            </a:r>
            <a:r>
              <a:rPr lang="en-US" altLang="zh-TW" sz="80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80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8000" b="1" dirty="0" smtClean="0">
                <a:latin typeface="DFKai-SB" pitchFamily="65" charset="-120"/>
                <a:ea typeface="DFKai-SB" pitchFamily="65" charset="-120"/>
              </a:rPr>
              <a:t>解經</a:t>
            </a:r>
            <a:r>
              <a:rPr lang="en-US" altLang="zh-TW" sz="80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80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8000" b="1" dirty="0" smtClean="0">
                <a:latin typeface="DFKai-SB" pitchFamily="65" charset="-120"/>
                <a:ea typeface="DFKai-SB" pitchFamily="65" charset="-120"/>
              </a:rPr>
              <a:t>帶查經</a:t>
            </a:r>
            <a:endParaRPr lang="en-US" sz="8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6019800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舊約的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《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歷史書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》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，包括約書亞記，士師記，路得記，撒母耳記上下，列王紀上下，歷代誌上下，以斯拉記，尼希米記和以斯帖記。</a:t>
            </a:r>
            <a:endParaRPr lang="en-US" altLang="zh-TW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現有的編排次序，是依照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七十士譯本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（舊約希臘文譯本）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的次序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。</a:t>
            </a:r>
          </a:p>
          <a:p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希伯來版本的聖經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是將它們分為兩類：</a:t>
            </a:r>
          </a:p>
          <a:p>
            <a:pPr marL="514350" indent="-514350"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 - 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前先知書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：包括約書亞記，士師記，撒母耳記和列王紀；</a:t>
            </a:r>
          </a:p>
          <a:p>
            <a:pPr>
              <a:buNone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</a:rPr>
              <a:t> - </a:t>
            </a:r>
            <a:r>
              <a:rPr lang="zh-TW" altLang="en-US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聖卷</a:t>
            </a:r>
            <a:r>
              <a:rPr lang="zh-TW" altLang="en-US" b="1" dirty="0" smtClean="0">
                <a:latin typeface="DFKai-SB" pitchFamily="65" charset="-120"/>
                <a:ea typeface="DFKai-SB" pitchFamily="65" charset="-120"/>
              </a:rPr>
              <a:t>：包括路得記，歷代誌，以斯拉記，尼希米記，以斯帖記（另外包括詩歌智慧書與但以理書）。</a:t>
            </a:r>
            <a:endParaRPr lang="en-US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1105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如何預備分區團契小組查經</vt:lpstr>
      <vt:lpstr>如何編寫小組查經的討論問題</vt:lpstr>
      <vt:lpstr>Slide 3</vt:lpstr>
      <vt:lpstr>Slide 4</vt:lpstr>
      <vt:lpstr>如何編寫討論問題？</vt:lpstr>
      <vt:lpstr>Slide 6</vt:lpstr>
      <vt:lpstr>Slide 7</vt:lpstr>
      <vt:lpstr>歷史書 讀經 解經 帶查經</vt:lpstr>
      <vt:lpstr>Slide 9</vt:lpstr>
      <vt:lpstr>Slide 10</vt:lpstr>
      <vt:lpstr>先知觀點</vt:lpstr>
      <vt:lpstr>祭司觀點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歷史書 讀經 解經 帶查經</dc:title>
  <dc:creator>David</dc:creator>
  <cp:lastModifiedBy>David</cp:lastModifiedBy>
  <cp:revision>12</cp:revision>
  <dcterms:created xsi:type="dcterms:W3CDTF">2018-11-09T16:51:45Z</dcterms:created>
  <dcterms:modified xsi:type="dcterms:W3CDTF">2018-11-09T23:04:00Z</dcterms:modified>
</cp:coreProperties>
</file>