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0459-9DC2-4669-B37A-DD012A04202D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1101-6AD0-4DBE-BFBE-202AFA935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0459-9DC2-4669-B37A-DD012A04202D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1101-6AD0-4DBE-BFBE-202AFA935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0459-9DC2-4669-B37A-DD012A04202D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1101-6AD0-4DBE-BFBE-202AFA935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0459-9DC2-4669-B37A-DD012A04202D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1101-6AD0-4DBE-BFBE-202AFA935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0459-9DC2-4669-B37A-DD012A04202D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1101-6AD0-4DBE-BFBE-202AFA935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0459-9DC2-4669-B37A-DD012A04202D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1101-6AD0-4DBE-BFBE-202AFA935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0459-9DC2-4669-B37A-DD012A04202D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1101-6AD0-4DBE-BFBE-202AFA935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0459-9DC2-4669-B37A-DD012A04202D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1101-6AD0-4DBE-BFBE-202AFA935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0459-9DC2-4669-B37A-DD012A04202D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1101-6AD0-4DBE-BFBE-202AFA935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0459-9DC2-4669-B37A-DD012A04202D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1101-6AD0-4DBE-BFBE-202AFA935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0459-9DC2-4669-B37A-DD012A04202D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1101-6AD0-4DBE-BFBE-202AFA935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10459-9DC2-4669-B37A-DD012A04202D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C1101-6AD0-4DBE-BFBE-202AFA935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371600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7200" b="1" dirty="0">
                <a:latin typeface="DFKai-SB" pitchFamily="65" charset="-120"/>
                <a:ea typeface="DFKai-SB" pitchFamily="65" charset="-120"/>
              </a:rPr>
              <a:t>希伯來書 第六章</a:t>
            </a:r>
            <a:endParaRPr lang="en-US" sz="72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VV.   1-10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0678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所以，我們應當離開基督道理的開端，竭力進到完全的地步，不必再立根基，就如那懊悔死行，信靠神、各樣洗禮、按手之禮、死人復活，以及永遠審判各等教訓。神若許我們，我們必如此行。論到那些已經蒙了光照、嘗過天恩的滋味、又於聖靈有分，並嘗過神善道的滋味、覺悟來世權能的人，若是離棄道理，就不能叫他們從新懊悔了</a:t>
            </a:r>
            <a:r>
              <a:rPr lang="zh-TW" altLang="en-US" sz="4000" b="1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sz="40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0678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000" b="1" dirty="0" smtClean="0">
                <a:latin typeface="DFKai-SB" pitchFamily="65" charset="-120"/>
                <a:ea typeface="DFKai-SB" pitchFamily="65" charset="-120"/>
              </a:rPr>
              <a:t>因</a:t>
            </a: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為他們把神的兒子重釘十字架，明明的羞辱他。就如一塊田地，吃過屢次下的雨水，生長菜蔬，合乎耕種的人用，就從神得福；若長荊棘和蒺藜，必被廢棄，近於咒詛，結局就是焚燒。親愛的弟兄們，我們雖是這樣說，卻深信你們的行為強過這些，而且近乎得救。因為神並非不公義，竟忘記你們所做的工和你們為他名所顯的愛心，就是先前伺候聖徒，如今還是伺候。</a:t>
            </a:r>
            <a:endParaRPr lang="en-US" sz="40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6000" b="1" dirty="0" smtClean="0">
                <a:latin typeface="DFKai-SB" pitchFamily="65" charset="-120"/>
                <a:ea typeface="DFKai-SB" pitchFamily="65" charset="-120"/>
              </a:rPr>
              <a:t>問題集</a:t>
            </a:r>
            <a:endParaRPr lang="en-US" sz="60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15400" cy="5181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基督道理的開端是什麼？</a:t>
            </a:r>
            <a:endParaRPr lang="en-US" altLang="zh-TW" b="1" dirty="0" smtClean="0">
              <a:latin typeface="DFKai-SB" pitchFamily="65" charset="-120"/>
              <a:ea typeface="DFKai-SB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TW" b="1" dirty="0" smtClean="0">
                <a:latin typeface="DFKai-SB" pitchFamily="65" charset="-120"/>
                <a:ea typeface="DFKai-SB" pitchFamily="65" charset="-120"/>
              </a:rPr>
              <a:t>『</a:t>
            </a: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蒙了光照、嘗過天恩的滋味、又於聖靈有分，並嘗過神善道的滋味、覺悟來世權能的人</a:t>
            </a:r>
            <a:r>
              <a:rPr lang="en-US" altLang="zh-TW" b="1" dirty="0" smtClean="0">
                <a:latin typeface="DFKai-SB" pitchFamily="65" charset="-120"/>
                <a:ea typeface="DFKai-SB" pitchFamily="65" charset="-120"/>
              </a:rPr>
              <a:t>』</a:t>
            </a: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， 這樣的人是什麼樣的人？</a:t>
            </a:r>
            <a:endParaRPr lang="en-US" altLang="zh-TW" b="1" dirty="0" smtClean="0">
              <a:latin typeface="DFKai-SB" pitchFamily="65" charset="-120"/>
              <a:ea typeface="DFKai-SB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TW" b="1" dirty="0" smtClean="0">
                <a:latin typeface="DFKai-SB" pitchFamily="65" charset="-120"/>
                <a:ea typeface="DFKai-SB" pitchFamily="65" charset="-120"/>
              </a:rPr>
              <a:t>『</a:t>
            </a: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若長荊棘和蒺藜，必被廢棄，近於咒詛，結局就是焚燒。 </a:t>
            </a:r>
            <a:r>
              <a:rPr lang="en-US" altLang="zh-TW" b="1" dirty="0" smtClean="0">
                <a:latin typeface="DFKai-SB" pitchFamily="65" charset="-120"/>
                <a:ea typeface="DFKai-SB" pitchFamily="65" charset="-120"/>
              </a:rPr>
              <a:t>』</a:t>
            </a: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 我要如何明白這句話？</a:t>
            </a:r>
            <a:endParaRPr lang="en-US" altLang="zh-TW" b="1" dirty="0" smtClean="0">
              <a:latin typeface="DFKai-SB" pitchFamily="65" charset="-120"/>
              <a:ea typeface="DFKai-SB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我可能會在哪裡跌倒？ 我如何預防這些事情發生？</a:t>
            </a:r>
            <a:endParaRPr lang="en-US" altLang="zh-TW" b="1" dirty="0" smtClean="0">
              <a:latin typeface="DFKai-SB" pitchFamily="65" charset="-120"/>
              <a:ea typeface="DFKai-SB" pitchFamily="65" charset="-12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067800" cy="6553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TW" altLang="en-US" b="1" dirty="0">
                <a:latin typeface="DFKai-SB" pitchFamily="65" charset="-120"/>
                <a:ea typeface="DFKai-SB" pitchFamily="65" charset="-120"/>
              </a:rPr>
              <a:t>所以，我們</a:t>
            </a:r>
            <a:r>
              <a:rPr lang="zh-TW" altLang="en-US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應當離開基督道理的開端</a:t>
            </a:r>
            <a:r>
              <a:rPr lang="zh-TW" altLang="en-US" b="1" dirty="0">
                <a:latin typeface="DFKai-SB" pitchFamily="65" charset="-120"/>
                <a:ea typeface="DFKai-SB" pitchFamily="65" charset="-120"/>
              </a:rPr>
              <a:t>，竭力進到</a:t>
            </a:r>
            <a:r>
              <a:rPr lang="zh-TW" altLang="en-US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完全的地步</a:t>
            </a:r>
            <a:r>
              <a:rPr lang="zh-TW" altLang="en-US" b="1" dirty="0">
                <a:latin typeface="DFKai-SB" pitchFamily="65" charset="-120"/>
                <a:ea typeface="DFKai-SB" pitchFamily="65" charset="-120"/>
              </a:rPr>
              <a:t>，不必再立根基，就如</a:t>
            </a:r>
            <a:r>
              <a:rPr lang="zh-TW" altLang="en-US" b="1" u="sng" dirty="0">
                <a:latin typeface="DFKai-SB" pitchFamily="65" charset="-120"/>
                <a:ea typeface="DFKai-SB" pitchFamily="65" charset="-120"/>
              </a:rPr>
              <a:t>那懊悔死行，信靠神、各樣洗禮、按手之禮、死人復活，以及永遠審判各等教訓</a:t>
            </a:r>
            <a:r>
              <a:rPr lang="zh-TW" altLang="en-US" b="1" dirty="0">
                <a:latin typeface="DFKai-SB" pitchFamily="65" charset="-120"/>
                <a:ea typeface="DFKai-SB" pitchFamily="65" charset="-120"/>
              </a:rPr>
              <a:t>。神若許我們，我們必如此行。論到那些已經</a:t>
            </a:r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  <a:latin typeface="DFKai-SB" pitchFamily="65" charset="-120"/>
                <a:ea typeface="DFKai-SB" pitchFamily="65" charset="-120"/>
              </a:rPr>
              <a:t>蒙了光照、嘗過天恩的滋味、又於聖靈有分，並嘗過神善道的滋味、覺悟來世權能的人</a:t>
            </a:r>
            <a:r>
              <a:rPr lang="zh-TW" altLang="en-US" b="1" dirty="0">
                <a:latin typeface="DFKai-SB" pitchFamily="65" charset="-120"/>
                <a:ea typeface="DFKai-SB" pitchFamily="65" charset="-120"/>
              </a:rPr>
              <a:t>，若是</a:t>
            </a:r>
            <a:r>
              <a:rPr lang="zh-TW" altLang="en-US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離棄道理</a:t>
            </a:r>
            <a:r>
              <a:rPr lang="zh-TW" altLang="en-US" b="1" dirty="0">
                <a:latin typeface="DFKai-SB" pitchFamily="65" charset="-120"/>
                <a:ea typeface="DFKai-SB" pitchFamily="65" charset="-120"/>
              </a:rPr>
              <a:t>，就不能叫他們</a:t>
            </a:r>
            <a:r>
              <a:rPr lang="zh-TW" altLang="en-US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從新懊悔</a:t>
            </a:r>
            <a:r>
              <a:rPr lang="zh-TW" altLang="en-US" b="1" dirty="0">
                <a:latin typeface="DFKai-SB" pitchFamily="65" charset="-120"/>
                <a:ea typeface="DFKai-SB" pitchFamily="65" charset="-120"/>
              </a:rPr>
              <a:t>了。因為他們把神的兒子重釘十字架，明明的羞辱他。就如一塊田地，吃過屢次下的雨水，生長菜蔬，合乎耕種的人用，就從神得福；</a:t>
            </a:r>
            <a:r>
              <a:rPr lang="zh-TW" altLang="en-US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若長荊棘和蒺藜，必被廢棄，近於咒詛，結局就是焚燒</a:t>
            </a:r>
            <a:r>
              <a:rPr lang="zh-TW" altLang="en-US" b="1" dirty="0">
                <a:latin typeface="DFKai-SB" pitchFamily="65" charset="-120"/>
                <a:ea typeface="DFKai-SB" pitchFamily="65" charset="-120"/>
              </a:rPr>
              <a:t>。親愛的弟兄們，我們雖是這樣說，</a:t>
            </a:r>
            <a:r>
              <a:rPr lang="zh-TW" altLang="en-US" b="1" u="sng" dirty="0">
                <a:latin typeface="DFKai-SB" pitchFamily="65" charset="-120"/>
                <a:ea typeface="DFKai-SB" pitchFamily="65" charset="-120"/>
              </a:rPr>
              <a:t>卻深信你們的行為強過這些，而且近乎得救</a:t>
            </a:r>
            <a:r>
              <a:rPr lang="zh-TW" altLang="en-US" b="1" dirty="0">
                <a:latin typeface="DFKai-SB" pitchFamily="65" charset="-120"/>
                <a:ea typeface="DFKai-SB" pitchFamily="65" charset="-120"/>
              </a:rPr>
              <a:t>。因為</a:t>
            </a:r>
            <a:r>
              <a:rPr lang="zh-TW" altLang="en-US" b="1" u="sng" dirty="0">
                <a:latin typeface="DFKai-SB" pitchFamily="65" charset="-120"/>
                <a:ea typeface="DFKai-SB" pitchFamily="65" charset="-120"/>
              </a:rPr>
              <a:t>神並非不公義</a:t>
            </a:r>
            <a:r>
              <a:rPr lang="zh-TW" altLang="en-US" b="1" dirty="0">
                <a:latin typeface="DFKai-SB" pitchFamily="65" charset="-120"/>
                <a:ea typeface="DFKai-SB" pitchFamily="65" charset="-120"/>
              </a:rPr>
              <a:t>，竟忘記你們所做的工和你們為他名所顯的愛心，就是</a:t>
            </a:r>
            <a:r>
              <a:rPr lang="zh-TW" altLang="en-US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先前伺候聖徒，如今還是伺候。</a:t>
            </a:r>
            <a:endParaRPr lang="en-US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zh-TW" altLang="en-US" b="1" dirty="0" smtClean="0"/>
              <a:t>基督道理的開端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562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zh-TW" altLang="en-US" b="1" dirty="0">
                <a:latin typeface="DFKai-SB" pitchFamily="65" charset="-120"/>
                <a:ea typeface="DFKai-SB" pitchFamily="65" charset="-120"/>
              </a:rPr>
              <a:t>所以應當離開基督道理的開端，竭力進到完全的地步</a:t>
            </a:r>
            <a:endParaRPr lang="en-US" sz="4400" dirty="0"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不</a:t>
            </a:r>
            <a:r>
              <a:rPr lang="zh-TW" altLang="en-US" b="1" dirty="0">
                <a:latin typeface="DFKai-SB" pitchFamily="65" charset="-120"/>
                <a:ea typeface="DFKai-SB" pitchFamily="65" charset="-120"/>
              </a:rPr>
              <a:t>必再立根基，（因為已經立下了）就如：（</a:t>
            </a:r>
            <a:r>
              <a:rPr lang="en-US" b="1" dirty="0">
                <a:latin typeface="DFKai-SB" pitchFamily="65" charset="-120"/>
                <a:ea typeface="DFKai-SB" pitchFamily="65" charset="-120"/>
              </a:rPr>
              <a:t>1</a:t>
            </a:r>
            <a:r>
              <a:rPr lang="zh-TW" altLang="en-US" b="1" dirty="0">
                <a:latin typeface="DFKai-SB" pitchFamily="65" charset="-120"/>
                <a:ea typeface="DFKai-SB" pitchFamily="65" charset="-120"/>
              </a:rPr>
              <a:t>～</a:t>
            </a:r>
            <a:r>
              <a:rPr lang="en-US" b="1" dirty="0">
                <a:latin typeface="DFKai-SB" pitchFamily="65" charset="-120"/>
                <a:ea typeface="DFKai-SB" pitchFamily="65" charset="-120"/>
              </a:rPr>
              <a:t>2</a:t>
            </a:r>
            <a:r>
              <a:rPr lang="zh-TW" altLang="en-US" b="1" dirty="0">
                <a:latin typeface="DFKai-SB" pitchFamily="65" charset="-120"/>
                <a:ea typeface="DFKai-SB" pitchFamily="65" charset="-120"/>
              </a:rPr>
              <a:t>）</a:t>
            </a:r>
            <a:endParaRPr lang="en-US" sz="4400" dirty="0">
              <a:latin typeface="DFKai-SB" pitchFamily="65" charset="-120"/>
              <a:ea typeface="DFKai-SB" pitchFamily="65" charset="-120"/>
            </a:endParaRPr>
          </a:p>
          <a:p>
            <a:pPr lvl="1"/>
            <a:r>
              <a:rPr lang="zh-TW" altLang="en-US" b="1" dirty="0">
                <a:latin typeface="DFKai-SB" pitchFamily="65" charset="-120"/>
                <a:ea typeface="DFKai-SB" pitchFamily="65" charset="-120"/>
              </a:rPr>
              <a:t>懊悔死行 </a:t>
            </a:r>
            <a:r>
              <a:rPr lang="en-US" b="1" dirty="0">
                <a:latin typeface="DFKai-SB" pitchFamily="65" charset="-120"/>
                <a:ea typeface="DFKai-SB" pitchFamily="65" charset="-120"/>
              </a:rPr>
              <a:t>– </a:t>
            </a:r>
            <a:r>
              <a:rPr lang="zh-TW" altLang="en-US" b="1" dirty="0">
                <a:latin typeface="DFKai-SB" pitchFamily="65" charset="-120"/>
                <a:ea typeface="DFKai-SB" pitchFamily="65" charset="-120"/>
              </a:rPr>
              <a:t>即認罪悔改</a:t>
            </a:r>
            <a:r>
              <a:rPr lang="en-US" b="1" dirty="0">
                <a:latin typeface="DFKai-SB" pitchFamily="65" charset="-120"/>
                <a:ea typeface="DFKai-SB" pitchFamily="65" charset="-120"/>
              </a:rPr>
              <a:t>      </a:t>
            </a:r>
            <a:endParaRPr lang="en-US" b="1" dirty="0" smtClean="0">
              <a:latin typeface="DFKai-SB" pitchFamily="65" charset="-120"/>
              <a:ea typeface="DFKai-SB" pitchFamily="65" charset="-120"/>
            </a:endParaRPr>
          </a:p>
          <a:p>
            <a:pPr lvl="1"/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信</a:t>
            </a:r>
            <a:r>
              <a:rPr lang="zh-TW" altLang="en-US" b="1" dirty="0">
                <a:latin typeface="DFKai-SB" pitchFamily="65" charset="-120"/>
                <a:ea typeface="DFKai-SB" pitchFamily="65" charset="-120"/>
              </a:rPr>
              <a:t>靠神 </a:t>
            </a:r>
            <a:r>
              <a:rPr lang="en-US" b="1" dirty="0">
                <a:latin typeface="DFKai-SB" pitchFamily="65" charset="-120"/>
                <a:ea typeface="DFKai-SB" pitchFamily="65" charset="-120"/>
              </a:rPr>
              <a:t>– </a:t>
            </a:r>
            <a:r>
              <a:rPr lang="zh-TW" altLang="en-US" b="1" dirty="0">
                <a:latin typeface="DFKai-SB" pitchFamily="65" charset="-120"/>
                <a:ea typeface="DFKai-SB" pitchFamily="65" charset="-120"/>
              </a:rPr>
              <a:t>即接受基督作救恩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  <a:p>
            <a:pPr lvl="1"/>
            <a:r>
              <a:rPr lang="zh-TW" altLang="en-US" b="1" dirty="0">
                <a:latin typeface="DFKai-SB" pitchFamily="65" charset="-120"/>
                <a:ea typeface="DFKai-SB" pitchFamily="65" charset="-120"/>
              </a:rPr>
              <a:t>各樣浸禮 </a:t>
            </a:r>
            <a:r>
              <a:rPr lang="en-US" b="1" dirty="0">
                <a:latin typeface="DFKai-SB" pitchFamily="65" charset="-120"/>
                <a:ea typeface="DFKai-SB" pitchFamily="65" charset="-120"/>
              </a:rPr>
              <a:t>– </a:t>
            </a:r>
            <a:r>
              <a:rPr lang="zh-TW" altLang="en-US" b="1" dirty="0">
                <a:latin typeface="DFKai-SB" pitchFamily="65" charset="-120"/>
                <a:ea typeface="DFKai-SB" pitchFamily="65" charset="-120"/>
              </a:rPr>
              <a:t>即信而受浸（水與聖靈的浸）</a:t>
            </a:r>
            <a:r>
              <a:rPr lang="en-US" b="1" dirty="0">
                <a:latin typeface="DFKai-SB" pitchFamily="65" charset="-120"/>
                <a:ea typeface="DFKai-SB" pitchFamily="65" charset="-120"/>
              </a:rPr>
              <a:t> 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  <a:p>
            <a:pPr lvl="1"/>
            <a:r>
              <a:rPr lang="zh-TW" altLang="en-US" b="1" dirty="0">
                <a:latin typeface="DFKai-SB" pitchFamily="65" charset="-120"/>
                <a:ea typeface="DFKai-SB" pitchFamily="65" charset="-120"/>
              </a:rPr>
              <a:t>按手之禮 </a:t>
            </a:r>
            <a:r>
              <a:rPr lang="en-US" b="1" dirty="0">
                <a:latin typeface="DFKai-SB" pitchFamily="65" charset="-120"/>
                <a:ea typeface="DFKai-SB" pitchFamily="65" charset="-120"/>
              </a:rPr>
              <a:t>– </a:t>
            </a:r>
            <a:r>
              <a:rPr lang="zh-TW" altLang="en-US" b="1" dirty="0">
                <a:latin typeface="DFKai-SB" pitchFamily="65" charset="-120"/>
                <a:ea typeface="DFKai-SB" pitchFamily="65" charset="-120"/>
              </a:rPr>
              <a:t>即被身體接納，得與肢體聯合並相交的按手禱告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  <a:p>
            <a:pPr lvl="1"/>
            <a:r>
              <a:rPr lang="zh-TW" altLang="en-US" b="1" dirty="0">
                <a:latin typeface="DFKai-SB" pitchFamily="65" charset="-120"/>
                <a:ea typeface="DFKai-SB" pitchFamily="65" charset="-120"/>
              </a:rPr>
              <a:t>死人復活 </a:t>
            </a:r>
            <a:r>
              <a:rPr lang="en-US" b="1" dirty="0">
                <a:latin typeface="DFKai-SB" pitchFamily="65" charset="-120"/>
                <a:ea typeface="DFKai-SB" pitchFamily="65" charset="-120"/>
              </a:rPr>
              <a:t>– </a:t>
            </a:r>
            <a:r>
              <a:rPr lang="zh-TW" altLang="en-US" b="1" dirty="0">
                <a:latin typeface="DFKai-SB" pitchFamily="65" charset="-120"/>
                <a:ea typeface="DFKai-SB" pitchFamily="65" charset="-120"/>
              </a:rPr>
              <a:t>即得以重生，得著神兒子的生命，有榮耀復活的盼望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  <a:p>
            <a:pPr lvl="1"/>
            <a:r>
              <a:rPr lang="zh-TW" altLang="en-US" b="1" dirty="0">
                <a:latin typeface="DFKai-SB" pitchFamily="65" charset="-120"/>
                <a:ea typeface="DFKai-SB" pitchFamily="65" charset="-120"/>
              </a:rPr>
              <a:t>永遠的審判 </a:t>
            </a:r>
            <a:r>
              <a:rPr lang="en-US" b="1" dirty="0">
                <a:latin typeface="DFKai-SB" pitchFamily="65" charset="-120"/>
                <a:ea typeface="DFKai-SB" pitchFamily="65" charset="-120"/>
              </a:rPr>
              <a:t>– </a:t>
            </a:r>
            <a:r>
              <a:rPr lang="zh-TW" altLang="en-US" b="1" dirty="0">
                <a:latin typeface="DFKai-SB" pitchFamily="65" charset="-120"/>
                <a:ea typeface="DFKai-SB" pitchFamily="65" charset="-120"/>
              </a:rPr>
              <a:t>即死人將來都要復活，在主面前接受審判，被定罪而滅亡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936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希伯來書 第六章</vt:lpstr>
      <vt:lpstr>Slide 2</vt:lpstr>
      <vt:lpstr>Slide 3</vt:lpstr>
      <vt:lpstr>問題集</vt:lpstr>
      <vt:lpstr>Slide 5</vt:lpstr>
      <vt:lpstr>基督道理的開端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希伯來書 第六章</dc:title>
  <dc:creator>David</dc:creator>
  <cp:lastModifiedBy>David</cp:lastModifiedBy>
  <cp:revision>15</cp:revision>
  <dcterms:created xsi:type="dcterms:W3CDTF">2019-01-25T22:55:42Z</dcterms:created>
  <dcterms:modified xsi:type="dcterms:W3CDTF">2019-01-26T02:54:47Z</dcterms:modified>
</cp:coreProperties>
</file>