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1A79-C6BA-40A6-8610-83F8867C7D8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E5389-4420-450B-81C1-525A8072B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羅馬書</a:t>
            </a:r>
            <a:r>
              <a:rPr lang="en-US" altLang="zh-TW" dirty="0" smtClean="0"/>
              <a:t>2</a:t>
            </a:r>
            <a:r>
              <a:rPr lang="zh-TW" altLang="en-US" dirty="0" smtClean="0"/>
              <a:t>章查經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zh-TW" altLang="en-US" b="1" dirty="0" smtClean="0"/>
              <a:t>如何提出問題，建立層次感？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1) </a:t>
            </a:r>
            <a:r>
              <a:rPr lang="zh-TW" altLang="en-US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先介紹經文及背景</a:t>
            </a: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﹕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為了了解本段經文的角色及大意 </a:t>
            </a:r>
            <a:endParaRPr lang="en-US" altLang="zh-TW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2) </a:t>
            </a:r>
            <a:r>
              <a:rPr lang="zh-TW" altLang="en-US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最先問一個引言的問題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，為了引起思考或興趣 </a:t>
            </a:r>
            <a:endParaRPr lang="en-US" altLang="zh-TW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3) </a:t>
            </a:r>
            <a:r>
              <a:rPr lang="zh-TW" altLang="en-US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隨後問觀察性的問題</a:t>
            </a:r>
            <a:r>
              <a:rPr lang="en-US" altLang="zh-TW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(</a:t>
            </a: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What is it ? ) 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如主要事件、重複字句、對 比 </a:t>
            </a: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/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類比、因 果等。目的為了觀察事實，瀏覽全文，確定主題。分段，注意起承轉合。為了 找出分題觀察全文。 </a:t>
            </a:r>
            <a:endParaRPr lang="en-US" altLang="zh-TW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4) </a:t>
            </a:r>
            <a:r>
              <a:rPr lang="zh-TW" altLang="en-US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再問解釋性的問題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，為了解釋重點 </a:t>
            </a: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(What does it mean?)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整理出原則 </a:t>
            </a:r>
            <a:endParaRPr lang="en-US" altLang="zh-TW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5) </a:t>
            </a:r>
            <a:r>
              <a:rPr lang="zh-TW" altLang="en-US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最後問應用性的問題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，為了實際生活上應用 </a:t>
            </a: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(What does it mean to me?) </a:t>
            </a:r>
          </a:p>
          <a:p>
            <a:pPr>
              <a:buNone/>
            </a:pP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6) </a:t>
            </a:r>
            <a:r>
              <a:rPr lang="zh-TW" altLang="en-US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結論</a:t>
            </a:r>
            <a:r>
              <a:rPr lang="en-US" altLang="zh-TW" dirty="0" smtClean="0">
                <a:latin typeface="Nirmala UI" pitchFamily="34" charset="0"/>
                <a:cs typeface="Nirmala UI" pitchFamily="34" charset="0"/>
              </a:rPr>
              <a:t>﹕ </a:t>
            </a:r>
            <a:r>
              <a:rPr lang="zh-TW" altLang="en-US" dirty="0" smtClean="0">
                <a:latin typeface="Nirmala UI" pitchFamily="34" charset="0"/>
                <a:cs typeface="Nirmala UI" pitchFamily="34" charset="0"/>
              </a:rPr>
              <a:t>重複主題及分段，分享心得。為了歸納，綜合對主題有深刻印象，以禱 告結束。方式可以活用。 </a:t>
            </a:r>
            <a:endParaRPr lang="en-US" dirty="0">
              <a:latin typeface="Nirmala UI" pitchFamily="34" charset="0"/>
              <a:cs typeface="Nirmala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0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1. </a:t>
            </a:r>
            <a:r>
              <a:rPr lang="zh-TW" altLang="en-US" sz="60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先</a:t>
            </a:r>
            <a:r>
              <a:rPr lang="zh-TW" altLang="en-US" sz="60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介紹經文及背景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b="1" dirty="0" smtClean="0"/>
              <a:t>寫</a:t>
            </a:r>
            <a:r>
              <a:rPr lang="zh-TW" altLang="en-US" sz="4400" b="1" dirty="0" smtClean="0"/>
              <a:t>信者和收信者的關</a:t>
            </a:r>
            <a:r>
              <a:rPr lang="zh-TW" altLang="en-US" sz="4400" b="1" dirty="0" smtClean="0"/>
              <a:t>係</a:t>
            </a:r>
            <a:endParaRPr lang="en-US" altLang="zh-TW" sz="4400" b="1" dirty="0" smtClean="0"/>
          </a:p>
          <a:p>
            <a:r>
              <a:rPr lang="zh-TW" altLang="en-US" sz="4400" b="1" dirty="0" smtClean="0"/>
              <a:t>寫作目的和寫作時間</a:t>
            </a:r>
            <a:endParaRPr lang="en-US" altLang="zh-TW" sz="4400" b="1" dirty="0" smtClean="0"/>
          </a:p>
          <a:p>
            <a:r>
              <a:rPr lang="zh-TW" altLang="en-US" sz="4400" b="1" dirty="0" smtClean="0"/>
              <a:t>羅</a:t>
            </a:r>
            <a:r>
              <a:rPr lang="zh-TW" altLang="en-US" sz="4400" b="1" dirty="0" smtClean="0"/>
              <a:t>馬書的結構介紹</a:t>
            </a:r>
            <a:endParaRPr lang="en-US" altLang="zh-TW" sz="4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17638"/>
          </a:xfrm>
        </p:spPr>
        <p:txBody>
          <a:bodyPr>
            <a:noAutofit/>
          </a:bodyPr>
          <a:lstStyle/>
          <a:p>
            <a:r>
              <a:rPr lang="en-US" altLang="zh-TW" sz="6000" b="1" dirty="0" smtClean="0">
                <a:latin typeface="Nirmala UI" pitchFamily="34" charset="0"/>
                <a:cs typeface="Nirmala UI" pitchFamily="34" charset="0"/>
              </a:rPr>
              <a:t>2. </a:t>
            </a:r>
            <a:r>
              <a:rPr lang="zh-TW" altLang="en-US" sz="60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最先問一個引言的問題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例如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：</a:t>
            </a:r>
            <a:endParaRPr lang="en-US" altLang="zh-TW" sz="4000" b="1" dirty="0" smtClean="0">
              <a:latin typeface="Microsoft JhengHei UI" pitchFamily="34" charset="-120"/>
              <a:ea typeface="Microsoft JhengHei UI" pitchFamily="34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Microsoft JhengHei UI" pitchFamily="34" charset="-120"/>
                <a:ea typeface="Microsoft JhengHei UI" pitchFamily="34" charset="-120"/>
              </a:rPr>
              <a:t>	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羅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馬教會的屬靈情況如何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？</a:t>
            </a:r>
            <a:endParaRPr lang="en-US" altLang="zh-TW" sz="4000" b="1" dirty="0" smtClean="0">
              <a:latin typeface="Microsoft JhengHei UI" pitchFamily="34" charset="-120"/>
              <a:ea typeface="Microsoft JhengHei UI" pitchFamily="34" charset="-120"/>
            </a:endParaRPr>
          </a:p>
          <a:p>
            <a:pPr>
              <a:buNone/>
            </a:pPr>
            <a:r>
              <a:rPr lang="en-US" sz="4000" b="1" dirty="0" smtClean="0">
                <a:latin typeface="Microsoft JhengHei UI" pitchFamily="34" charset="-120"/>
                <a:ea typeface="Microsoft JhengHei UI" pitchFamily="34" charset="-120"/>
              </a:rPr>
              <a:t>	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 羅馬對於保羅心中的意義是什麼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？</a:t>
            </a:r>
            <a:endParaRPr lang="en-US" altLang="zh-TW" sz="4000" b="1" dirty="0" smtClean="0">
              <a:latin typeface="Microsoft JhengHei UI" pitchFamily="34" charset="-120"/>
              <a:ea typeface="Microsoft JhengHei UI" pitchFamily="34" charset="-120"/>
            </a:endParaRP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000" b="1" dirty="0" smtClean="0">
                <a:latin typeface="Nirmala UI" pitchFamily="34" charset="0"/>
                <a:cs typeface="Nirmala UI" pitchFamily="34" charset="0"/>
              </a:rPr>
              <a:t>3) </a:t>
            </a:r>
            <a:r>
              <a:rPr lang="zh-TW" altLang="en-US" sz="60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隨後問觀察性的問題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144963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從第一章</a:t>
            </a:r>
            <a:r>
              <a:rPr lang="en-US" altLang="zh-TW" sz="4000" b="1" dirty="0" smtClean="0">
                <a:latin typeface="Microsoft JhengHei UI" pitchFamily="34" charset="-120"/>
                <a:ea typeface="Microsoft JhengHei UI" pitchFamily="34" charset="-120"/>
              </a:rPr>
              <a:t>8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節到</a:t>
            </a:r>
            <a:r>
              <a:rPr lang="en-US" altLang="zh-TW" sz="4000" b="1" dirty="0" smtClean="0">
                <a:latin typeface="Microsoft JhengHei UI" pitchFamily="34" charset="-120"/>
                <a:ea typeface="Microsoft JhengHei UI" pitchFamily="34" charset="-120"/>
              </a:rPr>
              <a:t>17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節， 我們是否能夠看出：保羅為什麼這樣想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去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羅馬？</a:t>
            </a:r>
            <a:endParaRPr lang="en-US" altLang="zh-TW" sz="4000" b="1" dirty="0" smtClean="0">
              <a:latin typeface="Microsoft JhengHei UI" pitchFamily="34" charset="-120"/>
              <a:ea typeface="Microsoft JhengHei UI" pitchFamily="34" charset="-120"/>
            </a:endParaRPr>
          </a:p>
          <a:p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從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第二章裡面， </a:t>
            </a:r>
            <a:r>
              <a:rPr lang="en-US" altLang="zh-TW" sz="4000" b="1" dirty="0" smtClean="0">
                <a:latin typeface="Microsoft JhengHei UI" pitchFamily="34" charset="-120"/>
                <a:ea typeface="Microsoft JhengHei UI" pitchFamily="34" charset="-120"/>
              </a:rPr>
              <a:t>1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到</a:t>
            </a:r>
            <a:r>
              <a:rPr lang="en-US" altLang="zh-TW" sz="4000" b="1" dirty="0" smtClean="0">
                <a:latin typeface="Microsoft JhengHei UI" pitchFamily="34" charset="-120"/>
                <a:ea typeface="Microsoft JhengHei UI" pitchFamily="34" charset="-120"/>
              </a:rPr>
              <a:t>11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節， 保羅對於羅馬的猶太人的看法是如何</a:t>
            </a:r>
            <a:r>
              <a:rPr lang="zh-TW" altLang="en-US" sz="4000" b="1" dirty="0" smtClean="0">
                <a:latin typeface="Microsoft JhengHei UI" pitchFamily="34" charset="-120"/>
                <a:ea typeface="Microsoft JhengHei UI" pitchFamily="34" charset="-120"/>
              </a:rPr>
              <a:t>？</a:t>
            </a:r>
            <a:endParaRPr lang="en-US" altLang="zh-TW" sz="4000" b="1" dirty="0" smtClean="0">
              <a:latin typeface="Microsoft JhengHei UI" pitchFamily="34" charset="-120"/>
              <a:ea typeface="Microsoft JhengHei UI" pitchFamily="34" charset="-120"/>
            </a:endParaRPr>
          </a:p>
          <a:p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b="1" dirty="0" smtClean="0">
                <a:latin typeface="Nirmala UI" pitchFamily="34" charset="0"/>
                <a:cs typeface="Nirmala UI" pitchFamily="34" charset="0"/>
              </a:rPr>
              <a:t>4) </a:t>
            </a:r>
            <a:r>
              <a:rPr lang="zh-TW" altLang="en-US" sz="66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再問解釋性的問題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zh-TW" altLang="en-US" sz="3600" b="1" dirty="0" smtClean="0"/>
              <a:t>我們是否應該指著律法誇口</a:t>
            </a:r>
            <a:r>
              <a:rPr lang="zh-TW" altLang="en-US" sz="3600" b="1" dirty="0" smtClean="0"/>
              <a:t>？</a:t>
            </a:r>
            <a:r>
              <a:rPr lang="zh-TW" altLang="en-US" sz="3600" b="1" dirty="0" smtClean="0"/>
              <a:t>指著</a:t>
            </a:r>
            <a:r>
              <a:rPr lang="zh-TW" altLang="en-US" sz="3600" b="1" dirty="0" smtClean="0"/>
              <a:t>神</a:t>
            </a:r>
            <a:r>
              <a:rPr lang="zh-TW" altLang="en-US" sz="3600" b="1" dirty="0" smtClean="0"/>
              <a:t>誇口嗎？ 如果可以，是在什麼情況下可以？ 如果不可以，為什麼不可以？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割禮的真實目的是什麼</a:t>
            </a:r>
            <a:r>
              <a:rPr lang="zh-TW" altLang="en-US" sz="3600" b="1" dirty="0" smtClean="0"/>
              <a:t>？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什麼叫做裡面做的？什麼叫做真猶太人？</a:t>
            </a:r>
            <a:endParaRPr lang="en-US" altLang="zh-TW" sz="3600" b="1" dirty="0" smtClean="0"/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altLang="zh-TW" sz="6600" b="1" dirty="0" smtClean="0">
                <a:latin typeface="Nirmala UI" pitchFamily="34" charset="0"/>
                <a:cs typeface="Nirmala UI" pitchFamily="34" charset="0"/>
              </a:rPr>
              <a:t>5) </a:t>
            </a:r>
            <a:r>
              <a:rPr lang="zh-TW" altLang="en-US" sz="66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最後問應用性的問題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我</a:t>
            </a:r>
            <a:r>
              <a:rPr lang="zh-TW" altLang="en-US" sz="4000" b="1" dirty="0" smtClean="0"/>
              <a:t>應該怎麼樣去了解羅馬書一章</a:t>
            </a:r>
            <a:r>
              <a:rPr lang="en-US" altLang="zh-TW" sz="4000" b="1" dirty="0" smtClean="0"/>
              <a:t>16</a:t>
            </a:r>
            <a:r>
              <a:rPr lang="zh-TW" altLang="en-US" sz="4000" b="1" dirty="0" smtClean="0"/>
              <a:t>節</a:t>
            </a:r>
            <a:r>
              <a:rPr lang="zh-TW" altLang="en-US" sz="4000" b="1" dirty="0" smtClean="0"/>
              <a:t>？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我有沒有什</a:t>
            </a:r>
            <a:r>
              <a:rPr lang="zh-TW" altLang="en-US" sz="4000" b="1" dirty="0" smtClean="0"/>
              <a:t>麼具</a:t>
            </a:r>
            <a:r>
              <a:rPr lang="zh-TW" altLang="en-US" sz="4000" b="1" dirty="0" smtClean="0"/>
              <a:t>體的方法，可以幫助我行事為人，更符合羅馬書二章</a:t>
            </a:r>
            <a:r>
              <a:rPr lang="en-US" altLang="zh-TW" sz="4000" b="1" dirty="0" smtClean="0"/>
              <a:t>29</a:t>
            </a:r>
            <a:r>
              <a:rPr lang="zh-TW" altLang="en-US" sz="4000" b="1" dirty="0" smtClean="0"/>
              <a:t>節？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b="1" dirty="0" smtClean="0">
                <a:latin typeface="Nirmala UI" pitchFamily="34" charset="0"/>
                <a:cs typeface="Nirmala UI" pitchFamily="34" charset="0"/>
              </a:rPr>
              <a:t>6) </a:t>
            </a:r>
            <a:r>
              <a:rPr lang="zh-TW" altLang="en-US" sz="6600" b="1" u="sng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結論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Nirmala UI" pitchFamily="34" charset="0"/>
                <a:cs typeface="Nirmala UI" pitchFamily="34" charset="0"/>
              </a:rPr>
              <a:t>重複主題及分段，分享心得。為了歸納，綜合對主題有深刻印象，以禱 告結束。方式可以活用。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羅馬書2章查經</vt:lpstr>
      <vt:lpstr>如何提出問題，建立層次感？</vt:lpstr>
      <vt:lpstr>1. 先介紹經文及背景</vt:lpstr>
      <vt:lpstr>2. 最先問一個引言的問題</vt:lpstr>
      <vt:lpstr>3) 隨後問觀察性的問題</vt:lpstr>
      <vt:lpstr>4) 再問解釋性的問題</vt:lpstr>
      <vt:lpstr>5) 最後問應用性的問題</vt:lpstr>
      <vt:lpstr>6) 結論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羅馬書2章查經</dc:title>
  <dc:creator>Windows User</dc:creator>
  <cp:lastModifiedBy>Windows User</cp:lastModifiedBy>
  <cp:revision>9</cp:revision>
  <dcterms:created xsi:type="dcterms:W3CDTF">2019-01-04T19:30:45Z</dcterms:created>
  <dcterms:modified xsi:type="dcterms:W3CDTF">2019-01-04T20:45:13Z</dcterms:modified>
</cp:coreProperties>
</file>